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35186C9-9D95-4B13-8B27-62C7CBAD8EA7}">
  <a:tblStyle styleId="{135186C9-9D95-4B13-8B27-62C7CBAD8EA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4913854-F1CF-4749-9142-0F5DC99B5A0E}"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c766e5e4e_4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c766e5e4e_4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ec766e5e4e_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ec766e5e4e_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ec766e5e4e_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ec766e5e4e_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ec766e5e4e_4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ec766e5e4e_4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ec766e5e4e_4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ec766e5e4e_4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ed511fdae0_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ed511fdae0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ec766e5e4e_4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ec766e5e4e_4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ec766e5e4e_4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ec766e5e4e_4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ec766e5e4e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ec766e5e4e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ec766e5e4e_4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ec766e5e4e_4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c766e5e4e_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c766e5e4e_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Clr>
                <a:schemeClr val="dk1"/>
              </a:buClr>
              <a:buSzPts val="1100"/>
              <a:buFont typeface="Arial"/>
              <a:buNone/>
            </a:pPr>
            <a:r>
              <a:rPr lang="en" sz="1200">
                <a:solidFill>
                  <a:schemeClr val="dk1"/>
                </a:solidFill>
              </a:rPr>
              <a:t>Like how Mark Weiser published in his Ubiquitous Computing in 1993, m</a:t>
            </a:r>
            <a:r>
              <a:rPr lang="en" sz="1200">
                <a:solidFill>
                  <a:schemeClr val="dk1"/>
                </a:solidFill>
              </a:rPr>
              <a:t>odern IoT devices promise to improve our daily lives by recording and analyzing the health and status  of  the  world  around  us.  This  promise  will  be  achieved  using  thousands  of  sensors  continually recording and mapping temperature, vibration, luminescence, acceleration, velocity, humidity, heartbeat, oxygen content, color, and mood of the human existence. Combined with the promise of 5G, the world as we know it will soon change. However, this revolution will be short-lived without a means to protect and  monetize  the  information  and  prevent  others  from  stealing and  making  use  of  one’s  data.  By developing the Azure Zero Trust IoT Network, the team hopes to increase security in the IoT networks for data collection in an easily deployable, well-vetted package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c766e5e4e_4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c766e5e4e_4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sz="1200">
                <a:solidFill>
                  <a:schemeClr val="dk1"/>
                </a:solidFill>
                <a:highlight>
                  <a:srgbClr val="FFFFFF"/>
                </a:highlight>
                <a:latin typeface="Times New Roman"/>
                <a:ea typeface="Times New Roman"/>
                <a:cs typeface="Times New Roman"/>
                <a:sym typeface="Times New Roman"/>
              </a:rPr>
              <a:t>Historically, company servers resided inside the company network or within the company's geolocation. As a result, the company can easily define the border or the protection surface, which in this case is the server center of the company, and it is a feasible solution to prevent potential attacks through verifying the IPv4/IPv6 addresses, blocking access request outside the geolocation these addresses indicated and trusting all accesses within the company network (Castle-and-Moat Approach, CMA). However, as more companies and business models are using cloud services and outsourcing server needs, the conventional CMA is obsolete. Some of the most egregious data breaches happened because hackers could move laterally through the internal system without much resistance. Under such circumstances, even the access from the internal network cannot be trusted anymore and thus leading to the ZTA, namely, always verifying and stop trusting. When it comes to the cybersecurity of IoT devices, application of this new cybersecurity architecture is of great urgency. </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c766e5e4e_4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c766e5e4e_4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ec766e5e4e_4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ec766e5e4e_4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ec766e5e4e_4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ec766e5e4e_4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ec766e5e4e_6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ec766e5e4e_6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image" Target="../media/image5.png"/><Relationship Id="rId5" Type="http://schemas.openxmlformats.org/officeDocument/2006/relationships/hyperlink" Target="https://www.digikey.com/en/products/detail/nordic-semiconductor-asa/NRF6943/10291811?utm_adgroup=RF%20Evaluation%20and%20Development%20Kits%2C%20Boards&amp;utm_source=google&amp;utm_medium=cpc&amp;utm_campaign=Shopping_Product_RF%2FIF%20and%20RFID_NEW&amp;utm_term=&amp;utm_content=RF%20Evaluation%20and%20Development%20Kits%2C%20Boards&amp;gclid=Cj0KCQjwxdSHBhCdARIsAG6zhlWZEjo-QDuF6nxbHUnFmiVC3uaT32tGmLa6SbynzXcDfSo968mfctMaAlLEEALw_wcB" TargetMode="External"/><Relationship Id="rId6" Type="http://schemas.openxmlformats.org/officeDocument/2006/relationships/hyperlink" Target="https://www.amazon.com/dp/B07QD4WVLN/ref=vp_d_pbd3attr_TIER3_trans_lp_B07D3QSXQJ_pd?_encoding=UTF8&amp;pd_rd_i=B07232M876&amp;pd_rd_w=eyOCP&amp;pf_rd_p=d62ddd0f-cec9-4897-a694-a4c377158677&amp;pf_rd_r=GENKJEXGXAJ1KSBPBY0Q&amp;pd_rd_r=465ced24-0a8e-476c-89a0-4f20f4d4be59&amp;pd_rd_wg=mxqEk&amp;th=1" TargetMode="External"/><Relationship Id="rId7" Type="http://schemas.openxmlformats.org/officeDocument/2006/relationships/hyperlink" Target="https://www.amazon.com/Charger-Adapter-Charging-Compatible-Samsung/dp/B07SK6GW33/ref=sr_1_3?dchild=1&amp;keywords=usb+wall+5+pack&amp;qid=1626746202&amp;s=electronics&amp;sr=1-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613000"/>
            <a:ext cx="8520600" cy="602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270"/>
              <a:t>A</a:t>
            </a:r>
            <a:r>
              <a:rPr lang="en" sz="3270"/>
              <a:t>zure Zero Trust IoT Data Collection System</a:t>
            </a:r>
            <a:endParaRPr sz="3270"/>
          </a:p>
        </p:txBody>
      </p:sp>
      <p:sp>
        <p:nvSpPr>
          <p:cNvPr id="55" name="Google Shape;55;p13"/>
          <p:cNvSpPr txBox="1"/>
          <p:nvPr>
            <p:ph idx="1" type="subTitle"/>
          </p:nvPr>
        </p:nvSpPr>
        <p:spPr>
          <a:xfrm>
            <a:off x="311700" y="2438900"/>
            <a:ext cx="8520600" cy="22863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1400">
                <a:solidFill>
                  <a:schemeClr val="dk1"/>
                </a:solidFill>
              </a:rPr>
              <a:t>Team #8, Azure Zero Trust IoT</a:t>
            </a:r>
            <a:endParaRPr sz="1400">
              <a:solidFill>
                <a:schemeClr val="dk1"/>
              </a:solidFill>
            </a:endParaRPr>
          </a:p>
          <a:p>
            <a:pPr indent="0" lvl="0" marL="0" rtl="0" algn="ctr">
              <a:lnSpc>
                <a:spcPct val="115000"/>
              </a:lnSpc>
              <a:spcBef>
                <a:spcPts val="0"/>
              </a:spcBef>
              <a:spcAft>
                <a:spcPts val="0"/>
              </a:spcAft>
              <a:buClr>
                <a:schemeClr val="dk1"/>
              </a:buClr>
              <a:buSzPts val="1100"/>
              <a:buFont typeface="Arial"/>
              <a:buNone/>
            </a:pPr>
            <a:r>
              <a:rPr lang="en" sz="1400">
                <a:solidFill>
                  <a:schemeClr val="dk1"/>
                </a:solidFill>
              </a:rPr>
              <a:t>Project Faculty Advisor: Professor Brendan D. Saltaformaggio</a:t>
            </a:r>
            <a:endParaRPr sz="1400">
              <a:solidFill>
                <a:schemeClr val="dk1"/>
              </a:solidFill>
            </a:endParaRPr>
          </a:p>
          <a:p>
            <a:pPr indent="0" lvl="0" marL="0" rtl="0" algn="ctr">
              <a:lnSpc>
                <a:spcPct val="115000"/>
              </a:lnSpc>
              <a:spcBef>
                <a:spcPts val="0"/>
              </a:spcBef>
              <a:spcAft>
                <a:spcPts val="0"/>
              </a:spcAft>
              <a:buClr>
                <a:schemeClr val="dk1"/>
              </a:buClr>
              <a:buSzPts val="1100"/>
              <a:buFont typeface="Arial"/>
              <a:buNone/>
            </a:pPr>
            <a:r>
              <a:rPr lang="en" sz="1400">
                <a:solidFill>
                  <a:schemeClr val="dk1"/>
                </a:solidFill>
              </a:rPr>
              <a:t>External Partner: Dr. John D. Williams (Boeing), Michael F. Mitchell (Boeing)</a:t>
            </a:r>
            <a:endParaRPr sz="1400">
              <a:solidFill>
                <a:schemeClr val="dk1"/>
              </a:solidFill>
            </a:endParaRPr>
          </a:p>
          <a:p>
            <a:pPr indent="0" lvl="0" marL="0" rtl="0" algn="ctr">
              <a:lnSpc>
                <a:spcPct val="95000"/>
              </a:lnSpc>
              <a:spcBef>
                <a:spcPts val="0"/>
              </a:spcBef>
              <a:spcAft>
                <a:spcPts val="0"/>
              </a:spcAft>
              <a:buSzPts val="275"/>
              <a:buNone/>
            </a:pPr>
            <a:r>
              <a:t/>
            </a:r>
            <a:endParaRPr sz="1150">
              <a:solidFill>
                <a:schemeClr val="dk1"/>
              </a:solidFill>
            </a:endParaRPr>
          </a:p>
          <a:p>
            <a:pPr indent="0" lvl="0" marL="0" rtl="0" algn="ctr">
              <a:lnSpc>
                <a:spcPct val="95000"/>
              </a:lnSpc>
              <a:spcBef>
                <a:spcPts val="0"/>
              </a:spcBef>
              <a:spcAft>
                <a:spcPts val="0"/>
              </a:spcAft>
              <a:buClr>
                <a:schemeClr val="dk1"/>
              </a:buClr>
              <a:buSzPts val="275"/>
              <a:buFont typeface="Arial"/>
              <a:buNone/>
            </a:pPr>
            <a:r>
              <a:rPr lang="en" sz="1150">
                <a:solidFill>
                  <a:schemeClr val="dk1"/>
                </a:solidFill>
              </a:rPr>
              <a:t>James Thomas   Computer Engineering  jthomas8@gatech.edu</a:t>
            </a:r>
            <a:endParaRPr sz="1150">
              <a:solidFill>
                <a:schemeClr val="dk1"/>
              </a:solidFill>
            </a:endParaRPr>
          </a:p>
          <a:p>
            <a:pPr indent="0" lvl="0" marL="0" rtl="0" algn="ctr">
              <a:lnSpc>
                <a:spcPct val="95000"/>
              </a:lnSpc>
              <a:spcBef>
                <a:spcPts val="0"/>
              </a:spcBef>
              <a:spcAft>
                <a:spcPts val="0"/>
              </a:spcAft>
              <a:buClr>
                <a:schemeClr val="dk1"/>
              </a:buClr>
              <a:buSzPts val="275"/>
              <a:buFont typeface="Arial"/>
              <a:buNone/>
            </a:pPr>
            <a:r>
              <a:rPr lang="en" sz="1150">
                <a:solidFill>
                  <a:schemeClr val="dk1"/>
                </a:solidFill>
              </a:rPr>
              <a:t>Aaron J Wasserman   Computer Engineering  wasserman@gatech.edu</a:t>
            </a:r>
            <a:endParaRPr sz="1150">
              <a:solidFill>
                <a:schemeClr val="dk1"/>
              </a:solidFill>
            </a:endParaRPr>
          </a:p>
          <a:p>
            <a:pPr indent="0" lvl="0" marL="0" rtl="0" algn="ctr">
              <a:lnSpc>
                <a:spcPct val="95000"/>
              </a:lnSpc>
              <a:spcBef>
                <a:spcPts val="0"/>
              </a:spcBef>
              <a:spcAft>
                <a:spcPts val="0"/>
              </a:spcAft>
              <a:buClr>
                <a:schemeClr val="dk1"/>
              </a:buClr>
              <a:buSzPts val="275"/>
              <a:buFont typeface="Arial"/>
              <a:buNone/>
            </a:pPr>
            <a:r>
              <a:rPr lang="en" sz="1150">
                <a:solidFill>
                  <a:schemeClr val="dk1"/>
                </a:solidFill>
              </a:rPr>
              <a:t>Jayla Williams   Computer Engineering  jwilliams664@gatech.edu</a:t>
            </a:r>
            <a:endParaRPr sz="1150">
              <a:solidFill>
                <a:schemeClr val="dk1"/>
              </a:solidFill>
            </a:endParaRPr>
          </a:p>
          <a:p>
            <a:pPr indent="0" lvl="0" marL="0" rtl="0" algn="ctr">
              <a:lnSpc>
                <a:spcPct val="95000"/>
              </a:lnSpc>
              <a:spcBef>
                <a:spcPts val="0"/>
              </a:spcBef>
              <a:spcAft>
                <a:spcPts val="0"/>
              </a:spcAft>
              <a:buClr>
                <a:schemeClr val="dk1"/>
              </a:buClr>
              <a:buSzPts val="275"/>
              <a:buFont typeface="Arial"/>
              <a:buNone/>
            </a:pPr>
            <a:r>
              <a:rPr lang="en" sz="1150">
                <a:solidFill>
                  <a:schemeClr val="dk1"/>
                </a:solidFill>
              </a:rPr>
              <a:t>Noah G Dorfman   Computer Engineering  n.dorfman00@gatech.edu</a:t>
            </a:r>
            <a:endParaRPr sz="1150">
              <a:solidFill>
                <a:schemeClr val="dk1"/>
              </a:solidFill>
            </a:endParaRPr>
          </a:p>
          <a:p>
            <a:pPr indent="0" lvl="0" marL="0" rtl="0" algn="ctr">
              <a:lnSpc>
                <a:spcPct val="95000"/>
              </a:lnSpc>
              <a:spcBef>
                <a:spcPts val="0"/>
              </a:spcBef>
              <a:spcAft>
                <a:spcPts val="0"/>
              </a:spcAft>
              <a:buClr>
                <a:schemeClr val="dk1"/>
              </a:buClr>
              <a:buSzPts val="275"/>
              <a:buFont typeface="Arial"/>
              <a:buNone/>
            </a:pPr>
            <a:r>
              <a:rPr lang="en" sz="1150">
                <a:solidFill>
                  <a:schemeClr val="dk1"/>
                </a:solidFill>
              </a:rPr>
              <a:t>Zixuan Kang   Computer Engineering  zkang35@gatech.edu</a:t>
            </a:r>
            <a:endParaRPr sz="1150">
              <a:solidFill>
                <a:schemeClr val="dk1"/>
              </a:solidFill>
            </a:endParaRPr>
          </a:p>
          <a:p>
            <a:pPr indent="0" lvl="0" marL="0" rtl="0" algn="ctr">
              <a:lnSpc>
                <a:spcPct val="80000"/>
              </a:lnSpc>
              <a:spcBef>
                <a:spcPts val="0"/>
              </a:spcBef>
              <a:spcAft>
                <a:spcPts val="0"/>
              </a:spcAft>
              <a:buSzPts val="275"/>
              <a:buNone/>
            </a:pPr>
            <a:r>
              <a:t/>
            </a:r>
            <a:endParaRPr sz="700"/>
          </a:p>
        </p:txBody>
      </p:sp>
      <p:pic>
        <p:nvPicPr>
          <p:cNvPr id="56" name="Google Shape;56;p13"/>
          <p:cNvPicPr preferRelativeResize="0"/>
          <p:nvPr/>
        </p:nvPicPr>
        <p:blipFill>
          <a:blip r:embed="rId3">
            <a:alphaModFix/>
          </a:blip>
          <a:stretch>
            <a:fillRect/>
          </a:stretch>
        </p:blipFill>
        <p:spPr>
          <a:xfrm>
            <a:off x="2574350" y="532575"/>
            <a:ext cx="3995301" cy="602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Demonstration Plan</a:t>
            </a:r>
            <a:endParaRPr/>
          </a:p>
        </p:txBody>
      </p:sp>
      <p:sp>
        <p:nvSpPr>
          <p:cNvPr id="122" name="Google Shape;122;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en"/>
              <a:t>Functional Demo</a:t>
            </a:r>
            <a:endParaRPr/>
          </a:p>
          <a:p>
            <a:pPr indent="-317500" lvl="1" marL="914400" rtl="0" algn="l">
              <a:lnSpc>
                <a:spcPct val="150000"/>
              </a:lnSpc>
              <a:spcBef>
                <a:spcPts val="0"/>
              </a:spcBef>
              <a:spcAft>
                <a:spcPts val="0"/>
              </a:spcAft>
              <a:buSzPts val="1400"/>
              <a:buChar char="○"/>
            </a:pPr>
            <a:r>
              <a:rPr lang="en"/>
              <a:t>Present a functional mesh network of Nordic devices actively measuring and transmitting environmental data to a database</a:t>
            </a:r>
            <a:endParaRPr/>
          </a:p>
          <a:p>
            <a:pPr indent="-317500" lvl="1" marL="914400" rtl="0" algn="l">
              <a:lnSpc>
                <a:spcPct val="150000"/>
              </a:lnSpc>
              <a:spcBef>
                <a:spcPts val="0"/>
              </a:spcBef>
              <a:spcAft>
                <a:spcPts val="0"/>
              </a:spcAft>
              <a:buSzPts val="1400"/>
              <a:buChar char="○"/>
            </a:pPr>
            <a:r>
              <a:rPr lang="en"/>
              <a:t>Have laptop showing the data updating in real time w/ minimum sampling rate spec shown</a:t>
            </a:r>
            <a:endParaRPr/>
          </a:p>
          <a:p>
            <a:pPr indent="-342900" lvl="0" marL="457200" rtl="0" algn="l">
              <a:lnSpc>
                <a:spcPct val="150000"/>
              </a:lnSpc>
              <a:spcBef>
                <a:spcPts val="0"/>
              </a:spcBef>
              <a:spcAft>
                <a:spcPts val="0"/>
              </a:spcAft>
              <a:buSzPts val="1800"/>
              <a:buChar char="●"/>
            </a:pPr>
            <a:r>
              <a:rPr lang="en"/>
              <a:t>Dummy System Demo</a:t>
            </a:r>
            <a:endParaRPr/>
          </a:p>
          <a:p>
            <a:pPr indent="-317500" lvl="1" marL="914400" rtl="0" algn="l">
              <a:lnSpc>
                <a:spcPct val="150000"/>
              </a:lnSpc>
              <a:spcBef>
                <a:spcPts val="0"/>
              </a:spcBef>
              <a:spcAft>
                <a:spcPts val="0"/>
              </a:spcAft>
              <a:buSzPts val="1400"/>
              <a:buChar char="○"/>
            </a:pPr>
            <a:r>
              <a:rPr lang="en"/>
              <a:t>Poster detailing attacks tested on the system showing robustness against common </a:t>
            </a:r>
            <a:r>
              <a:rPr lang="en"/>
              <a:t>attack</a:t>
            </a:r>
            <a:r>
              <a:rPr lang="en"/>
              <a:t> vectors</a:t>
            </a:r>
            <a:endParaRPr/>
          </a:p>
          <a:p>
            <a:pPr indent="-317500" lvl="1" marL="914400" rtl="0" algn="l">
              <a:lnSpc>
                <a:spcPct val="150000"/>
              </a:lnSpc>
              <a:spcBef>
                <a:spcPts val="0"/>
              </a:spcBef>
              <a:spcAft>
                <a:spcPts val="0"/>
              </a:spcAft>
              <a:buSzPts val="1400"/>
              <a:buChar char="○"/>
            </a:pPr>
            <a:r>
              <a:rPr lang="en"/>
              <a:t>Show a dummy system implemented on a Raspberry Pi or similar where the attacks are successful side by side with the attacks failing on our system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Schedule, Tasks, and Milestones (Planned)</a:t>
            </a:r>
            <a:endParaRPr/>
          </a:p>
        </p:txBody>
      </p:sp>
      <p:sp>
        <p:nvSpPr>
          <p:cNvPr id="128" name="Google Shape;128;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Intent was to complete the following tasks over the summer </a:t>
            </a:r>
            <a:endParaRPr/>
          </a:p>
          <a:p>
            <a:pPr indent="-317500" lvl="1" marL="914400" rtl="0" algn="l">
              <a:spcBef>
                <a:spcPts val="0"/>
              </a:spcBef>
              <a:spcAft>
                <a:spcPts val="0"/>
              </a:spcAft>
              <a:buSzPts val="1400"/>
              <a:buChar char="○"/>
            </a:pPr>
            <a:r>
              <a:rPr lang="en"/>
              <a:t>Order nordic devices</a:t>
            </a:r>
            <a:endParaRPr/>
          </a:p>
          <a:p>
            <a:pPr indent="-317500" lvl="1" marL="914400" rtl="0" algn="l">
              <a:spcBef>
                <a:spcPts val="0"/>
              </a:spcBef>
              <a:spcAft>
                <a:spcPts val="0"/>
              </a:spcAft>
              <a:buSzPts val="1400"/>
              <a:buChar char="○"/>
            </a:pPr>
            <a:r>
              <a:rPr lang="en"/>
              <a:t>Test program reading data</a:t>
            </a:r>
            <a:endParaRPr/>
          </a:p>
          <a:p>
            <a:pPr indent="-317500" lvl="1" marL="914400" rtl="0" algn="l">
              <a:spcBef>
                <a:spcPts val="0"/>
              </a:spcBef>
              <a:spcAft>
                <a:spcPts val="0"/>
              </a:spcAft>
              <a:buSzPts val="1400"/>
              <a:buChar char="○"/>
            </a:pPr>
            <a:r>
              <a:rPr lang="en"/>
              <a:t>Setup BLE mesh network</a:t>
            </a:r>
            <a:endParaRPr/>
          </a:p>
          <a:p>
            <a:pPr indent="-317500" lvl="1" marL="914400" rtl="0" algn="l">
              <a:spcBef>
                <a:spcPts val="0"/>
              </a:spcBef>
              <a:spcAft>
                <a:spcPts val="0"/>
              </a:spcAft>
              <a:buSzPts val="1400"/>
              <a:buChar char="○"/>
            </a:pPr>
            <a:r>
              <a:rPr lang="en"/>
              <a:t>Setup cloud services</a:t>
            </a:r>
            <a:endParaRPr/>
          </a:p>
          <a:p>
            <a:pPr indent="-317500" lvl="1" marL="914400" rtl="0" algn="l">
              <a:spcBef>
                <a:spcPts val="0"/>
              </a:spcBef>
              <a:spcAft>
                <a:spcPts val="0"/>
              </a:spcAft>
              <a:buSzPts val="1400"/>
              <a:buChar char="○"/>
            </a:pPr>
            <a:r>
              <a:rPr lang="en"/>
              <a:t>Setup comms with server</a:t>
            </a:r>
            <a:endParaRPr/>
          </a:p>
          <a:p>
            <a:pPr indent="-317500" lvl="1" marL="914400" rtl="0" algn="l">
              <a:spcBef>
                <a:spcPts val="0"/>
              </a:spcBef>
              <a:spcAft>
                <a:spcPts val="0"/>
              </a:spcAft>
              <a:buSzPts val="1400"/>
              <a:buChar char="○"/>
            </a:pPr>
            <a:r>
              <a:rPr lang="en"/>
              <a:t>Test basic functionality</a:t>
            </a:r>
            <a:endParaRPr/>
          </a:p>
          <a:p>
            <a:pPr indent="-342900" lvl="0" marL="457200" rtl="0" algn="l">
              <a:spcBef>
                <a:spcPts val="0"/>
              </a:spcBef>
              <a:spcAft>
                <a:spcPts val="0"/>
              </a:spcAft>
              <a:buSzPts val="1800"/>
              <a:buChar char="●"/>
            </a:pPr>
            <a:r>
              <a:rPr lang="en"/>
              <a:t>Would’ve left only the vulnerability </a:t>
            </a:r>
            <a:r>
              <a:rPr lang="en"/>
              <a:t>assessment</a:t>
            </a:r>
            <a:r>
              <a:rPr lang="en"/>
              <a:t>, patching, and presentation/documentation preparation for the fall</a:t>
            </a:r>
            <a:endParaRPr/>
          </a:p>
          <a:p>
            <a:pPr indent="-342900" lvl="0" marL="457200" rtl="0" algn="l">
              <a:spcBef>
                <a:spcPts val="0"/>
              </a:spcBef>
              <a:spcAft>
                <a:spcPts val="0"/>
              </a:spcAft>
              <a:buSzPts val="1800"/>
              <a:buChar char="●"/>
            </a:pPr>
            <a:r>
              <a:rPr lang="en"/>
              <a:t>A delay on purchasing has caused us to have to adjust this schedule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Schedule Changes (Modified after purchasing problems)</a:t>
            </a:r>
            <a:endParaRPr/>
          </a:p>
        </p:txBody>
      </p:sp>
      <p:sp>
        <p:nvSpPr>
          <p:cNvPr id="134" name="Google Shape;13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Original plan was to get mesh network functionality completed over summer</a:t>
            </a:r>
            <a:endParaRPr/>
          </a:p>
          <a:p>
            <a:pPr indent="-317500" lvl="1" marL="914400" rtl="0" algn="l">
              <a:spcBef>
                <a:spcPts val="0"/>
              </a:spcBef>
              <a:spcAft>
                <a:spcPts val="0"/>
              </a:spcAft>
              <a:buSzPts val="1400"/>
              <a:buChar char="○"/>
            </a:pPr>
            <a:r>
              <a:rPr lang="en"/>
              <a:t>Intended to leave more time for vulnerability screening and patching in the fall</a:t>
            </a:r>
            <a:endParaRPr/>
          </a:p>
          <a:p>
            <a:pPr indent="-342900" lvl="0" marL="457200" rtl="0" algn="l">
              <a:spcBef>
                <a:spcPts val="0"/>
              </a:spcBef>
              <a:spcAft>
                <a:spcPts val="0"/>
              </a:spcAft>
              <a:buSzPts val="1800"/>
              <a:buChar char="●"/>
            </a:pPr>
            <a:r>
              <a:rPr lang="en"/>
              <a:t>Attempted to purchase the nordic devices however our requests were pushed back while they were setting up the purchasing/reimbursement system</a:t>
            </a:r>
            <a:endParaRPr/>
          </a:p>
          <a:p>
            <a:pPr indent="-342900" lvl="0" marL="457200" rtl="0" algn="l">
              <a:spcBef>
                <a:spcPts val="0"/>
              </a:spcBef>
              <a:spcAft>
                <a:spcPts val="0"/>
              </a:spcAft>
              <a:buSzPts val="1800"/>
              <a:buChar char="●"/>
            </a:pPr>
            <a:r>
              <a:rPr lang="en"/>
              <a:t>As of last week purchasing still isn’t live so we still have had no development time with hardware</a:t>
            </a:r>
            <a:endParaRPr/>
          </a:p>
          <a:p>
            <a:pPr indent="-342900" lvl="0" marL="457200" rtl="0" algn="l">
              <a:spcBef>
                <a:spcPts val="0"/>
              </a:spcBef>
              <a:spcAft>
                <a:spcPts val="0"/>
              </a:spcAft>
              <a:buSzPts val="1800"/>
              <a:buChar char="●"/>
            </a:pPr>
            <a:r>
              <a:rPr lang="en"/>
              <a:t>Will expedite system development at the front of the semester to leave as much time for security assessment and patching as possible</a:t>
            </a:r>
            <a:endParaRPr/>
          </a:p>
          <a:p>
            <a:pPr indent="-317500" lvl="1" marL="914400" rtl="0" algn="l">
              <a:spcBef>
                <a:spcPts val="0"/>
              </a:spcBef>
              <a:spcAft>
                <a:spcPts val="0"/>
              </a:spcAft>
              <a:buSzPts val="1400"/>
              <a:buChar char="○"/>
            </a:pPr>
            <a:r>
              <a:rPr lang="en"/>
              <a:t>May have to focus on a smaller portion of the attack surface for the system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Please review the proposal document for detailed breakdown of costs and for market research</a:t>
            </a:r>
            <a:endParaRPr/>
          </a:p>
        </p:txBody>
      </p:sp>
      <p:sp>
        <p:nvSpPr>
          <p:cNvPr id="140" name="Google Shape;140;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Marketing and Cost Analysis</a:t>
            </a:r>
            <a:endParaRPr/>
          </a:p>
        </p:txBody>
      </p:sp>
      <p:pic>
        <p:nvPicPr>
          <p:cNvPr id="141" name="Google Shape;141;p25"/>
          <p:cNvPicPr preferRelativeResize="0"/>
          <p:nvPr/>
        </p:nvPicPr>
        <p:blipFill>
          <a:blip r:embed="rId3">
            <a:alphaModFix/>
          </a:blip>
          <a:stretch>
            <a:fillRect/>
          </a:stretch>
        </p:blipFill>
        <p:spPr>
          <a:xfrm>
            <a:off x="6458600" y="2254038"/>
            <a:ext cx="2235925" cy="1885200"/>
          </a:xfrm>
          <a:prstGeom prst="rect">
            <a:avLst/>
          </a:prstGeom>
          <a:noFill/>
          <a:ln>
            <a:noFill/>
          </a:ln>
        </p:spPr>
      </p:pic>
      <p:pic>
        <p:nvPicPr>
          <p:cNvPr id="142" name="Google Shape;142;p25"/>
          <p:cNvPicPr preferRelativeResize="0"/>
          <p:nvPr/>
        </p:nvPicPr>
        <p:blipFill>
          <a:blip r:embed="rId4">
            <a:alphaModFix/>
          </a:blip>
          <a:stretch>
            <a:fillRect/>
          </a:stretch>
        </p:blipFill>
        <p:spPr>
          <a:xfrm>
            <a:off x="4280400" y="2219475"/>
            <a:ext cx="1984400" cy="1954325"/>
          </a:xfrm>
          <a:prstGeom prst="rect">
            <a:avLst/>
          </a:prstGeom>
          <a:noFill/>
          <a:ln>
            <a:noFill/>
          </a:ln>
        </p:spPr>
      </p:pic>
      <p:graphicFrame>
        <p:nvGraphicFramePr>
          <p:cNvPr id="143" name="Google Shape;143;p25"/>
          <p:cNvGraphicFramePr/>
          <p:nvPr/>
        </p:nvGraphicFramePr>
        <p:xfrm>
          <a:off x="311700" y="2264650"/>
          <a:ext cx="3000000" cy="3000000"/>
        </p:xfrm>
        <a:graphic>
          <a:graphicData uri="http://schemas.openxmlformats.org/drawingml/2006/table">
            <a:tbl>
              <a:tblPr>
                <a:noFill/>
                <a:tableStyleId>{135186C9-9D95-4B13-8B27-62C7CBAD8EA7}</a:tableStyleId>
              </a:tblPr>
              <a:tblGrid>
                <a:gridCol w="1000350"/>
                <a:gridCol w="782100"/>
                <a:gridCol w="809375"/>
                <a:gridCol w="909425"/>
              </a:tblGrid>
              <a:tr h="293200">
                <a:tc>
                  <a:txBody>
                    <a:bodyPr/>
                    <a:lstStyle/>
                    <a:p>
                      <a:pPr indent="0" lvl="0" marL="0" rtl="0" algn="ctr">
                        <a:lnSpc>
                          <a:spcPct val="115000"/>
                        </a:lnSpc>
                        <a:spcBef>
                          <a:spcPts val="0"/>
                        </a:spcBef>
                        <a:spcAft>
                          <a:spcPts val="0"/>
                        </a:spcAft>
                        <a:buNone/>
                      </a:pPr>
                      <a:r>
                        <a:rPr lang="en" sz="1200"/>
                        <a:t>Item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D9D9"/>
                    </a:solidFill>
                  </a:tcPr>
                </a:tc>
                <a:tc>
                  <a:txBody>
                    <a:bodyPr/>
                    <a:lstStyle/>
                    <a:p>
                      <a:pPr indent="0" lvl="0" marL="0" rtl="0" algn="ctr">
                        <a:lnSpc>
                          <a:spcPct val="115000"/>
                        </a:lnSpc>
                        <a:spcBef>
                          <a:spcPts val="0"/>
                        </a:spcBef>
                        <a:spcAft>
                          <a:spcPts val="0"/>
                        </a:spcAft>
                        <a:buNone/>
                      </a:pPr>
                      <a:r>
                        <a:rPr lang="en" sz="1200"/>
                        <a:t>Unit Cost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D9D9"/>
                    </a:solidFill>
                  </a:tcPr>
                </a:tc>
                <a:tc>
                  <a:txBody>
                    <a:bodyPr/>
                    <a:lstStyle/>
                    <a:p>
                      <a:pPr indent="0" lvl="0" marL="0" rtl="0" algn="ctr">
                        <a:lnSpc>
                          <a:spcPct val="115000"/>
                        </a:lnSpc>
                        <a:spcBef>
                          <a:spcPts val="0"/>
                        </a:spcBef>
                        <a:spcAft>
                          <a:spcPts val="0"/>
                        </a:spcAft>
                        <a:buNone/>
                      </a:pPr>
                      <a:r>
                        <a:rPr lang="en" sz="1200"/>
                        <a:t>Quantity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D9D9"/>
                    </a:solidFill>
                  </a:tcPr>
                </a:tc>
                <a:tc>
                  <a:txBody>
                    <a:bodyPr/>
                    <a:lstStyle/>
                    <a:p>
                      <a:pPr indent="0" lvl="0" marL="0" rtl="0" algn="ctr">
                        <a:lnSpc>
                          <a:spcPct val="115000"/>
                        </a:lnSpc>
                        <a:spcBef>
                          <a:spcPts val="0"/>
                        </a:spcBef>
                        <a:spcAft>
                          <a:spcPts val="0"/>
                        </a:spcAft>
                        <a:buNone/>
                      </a:pPr>
                      <a:r>
                        <a:rPr lang="en" sz="1200"/>
                        <a:t>Cost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D9D9D9"/>
                    </a:solidFill>
                  </a:tcPr>
                </a:tc>
              </a:tr>
              <a:tr h="455075">
                <a:tc>
                  <a:txBody>
                    <a:bodyPr/>
                    <a:lstStyle/>
                    <a:p>
                      <a:pPr indent="0" lvl="0" marL="0" rtl="0" algn="ctr">
                        <a:lnSpc>
                          <a:spcPct val="115000"/>
                        </a:lnSpc>
                        <a:spcBef>
                          <a:spcPts val="0"/>
                        </a:spcBef>
                        <a:spcAft>
                          <a:spcPts val="0"/>
                        </a:spcAft>
                        <a:buNone/>
                      </a:pPr>
                      <a:r>
                        <a:rPr lang="en" sz="1100" u="sng">
                          <a:solidFill>
                            <a:schemeClr val="hlink"/>
                          </a:solidFill>
                          <a:hlinkClick r:id="rId5"/>
                        </a:rPr>
                        <a:t>NRF6943 (Thingy:91) </a:t>
                      </a:r>
                      <a:endParaRPr sz="1100" u="sng">
                        <a:solidFill>
                          <a:schemeClr val="hlink"/>
                        </a:solidFill>
                      </a:endParaRPr>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126.25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4 devices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505.00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55075">
                <a:tc>
                  <a:txBody>
                    <a:bodyPr/>
                    <a:lstStyle/>
                    <a:p>
                      <a:pPr indent="0" lvl="0" marL="0" rtl="0" algn="ctr">
                        <a:lnSpc>
                          <a:spcPct val="115000"/>
                        </a:lnSpc>
                        <a:spcBef>
                          <a:spcPts val="0"/>
                        </a:spcBef>
                        <a:spcAft>
                          <a:spcPts val="0"/>
                        </a:spcAft>
                        <a:buNone/>
                      </a:pPr>
                      <a:r>
                        <a:rPr lang="en" sz="1100" u="sng">
                          <a:solidFill>
                            <a:schemeClr val="hlink"/>
                          </a:solidFill>
                          <a:hlinkClick r:id="rId6"/>
                        </a:rPr>
                        <a:t>USB A to Micro 5 pack </a:t>
                      </a:r>
                      <a:endParaRPr sz="1100" u="sng">
                        <a:solidFill>
                          <a:schemeClr val="hlink"/>
                        </a:solidFill>
                      </a:endParaRPr>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21.99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1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21.99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55075">
                <a:tc>
                  <a:txBody>
                    <a:bodyPr/>
                    <a:lstStyle/>
                    <a:p>
                      <a:pPr indent="0" lvl="0" marL="0" rtl="0" algn="ctr">
                        <a:lnSpc>
                          <a:spcPct val="115000"/>
                        </a:lnSpc>
                        <a:spcBef>
                          <a:spcPts val="0"/>
                        </a:spcBef>
                        <a:spcAft>
                          <a:spcPts val="0"/>
                        </a:spcAft>
                        <a:buNone/>
                      </a:pPr>
                      <a:r>
                        <a:rPr lang="en" sz="1100" u="sng">
                          <a:solidFill>
                            <a:schemeClr val="hlink"/>
                          </a:solidFill>
                          <a:hlinkClick r:id="rId7"/>
                        </a:rPr>
                        <a:t>USB A to wall 5 pack </a:t>
                      </a:r>
                      <a:endParaRPr sz="1100" u="sng">
                        <a:solidFill>
                          <a:schemeClr val="hlink"/>
                        </a:solidFill>
                      </a:endParaRPr>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10.75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1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t>10.75 </a:t>
                      </a:r>
                      <a:endParaRPr sz="1200"/>
                    </a:p>
                  </a:txBody>
                  <a:tcPr marT="9525" marB="91425" marR="9525" marL="95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tcPr>
                </a:tc>
              </a:tr>
              <a:tr h="563000">
                <a:tc>
                  <a:txBody>
                    <a:bodyPr/>
                    <a:lstStyle/>
                    <a:p>
                      <a:pPr indent="0" lvl="0" marL="0" rtl="0" algn="l">
                        <a:spcBef>
                          <a:spcPts val="0"/>
                        </a:spcBef>
                        <a:spcAft>
                          <a:spcPts val="0"/>
                        </a:spcAft>
                        <a:buNone/>
                      </a:pPr>
                      <a:r>
                        <a:t/>
                      </a:r>
                      <a:endParaRPr/>
                    </a:p>
                  </a:txBody>
                  <a:tcPr marT="9525" marB="91425" marR="9525" marL="9525" anchor="b">
                    <a:lnT cap="flat" cmpd="sng" w="9525">
                      <a:solidFill>
                        <a:srgbClr val="000000"/>
                      </a:solidFill>
                      <a:prstDash val="solid"/>
                      <a:round/>
                      <a:headEnd len="sm" w="sm" type="none"/>
                      <a:tailEnd len="sm" w="sm" type="none"/>
                    </a:lnT>
                  </a:tcPr>
                </a:tc>
                <a:tc>
                  <a:txBody>
                    <a:bodyPr/>
                    <a:lstStyle/>
                    <a:p>
                      <a:pPr indent="0" lvl="0" marL="0" rtl="0" algn="l">
                        <a:spcBef>
                          <a:spcPts val="0"/>
                        </a:spcBef>
                        <a:spcAft>
                          <a:spcPts val="0"/>
                        </a:spcAft>
                        <a:buNone/>
                      </a:pPr>
                      <a:r>
                        <a:t/>
                      </a:r>
                      <a:endParaRPr/>
                    </a:p>
                  </a:txBody>
                  <a:tcPr marT="9525" marB="91425" marR="9525" marL="9525" anchor="b">
                    <a:lnR cap="flat" cmpd="sng" w="12650">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tcPr>
                </a:tc>
                <a:tc>
                  <a:txBody>
                    <a:bodyPr/>
                    <a:lstStyle/>
                    <a:p>
                      <a:pPr indent="0" lvl="0" marL="0" rtl="0" algn="ctr">
                        <a:lnSpc>
                          <a:spcPct val="115000"/>
                        </a:lnSpc>
                        <a:spcBef>
                          <a:spcPts val="0"/>
                        </a:spcBef>
                        <a:spcAft>
                          <a:spcPts val="0"/>
                        </a:spcAft>
                        <a:buNone/>
                      </a:pPr>
                      <a:r>
                        <a:rPr lang="en"/>
                        <a:t>Total</a:t>
                      </a:r>
                      <a:endParaRPr/>
                    </a:p>
                  </a:txBody>
                  <a:tcPr marT="9525" marB="91425" marR="9525" marL="9525" anchor="ctr">
                    <a:lnL cap="flat" cmpd="sng" w="12650">
                      <a:solidFill>
                        <a:srgbClr val="000000"/>
                      </a:solidFill>
                      <a:prstDash val="solid"/>
                      <a:round/>
                      <a:headEnd len="sm" w="sm" type="none"/>
                      <a:tailEnd len="sm" w="sm" type="none"/>
                    </a:lnL>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solidFill>
                      <a:srgbClr val="A9D08E"/>
                    </a:solidFill>
                  </a:tcPr>
                </a:tc>
                <a:tc>
                  <a:txBody>
                    <a:bodyPr/>
                    <a:lstStyle/>
                    <a:p>
                      <a:pPr indent="0" lvl="0" marL="0" rtl="0" algn="ctr">
                        <a:lnSpc>
                          <a:spcPct val="115000"/>
                        </a:lnSpc>
                        <a:spcBef>
                          <a:spcPts val="0"/>
                        </a:spcBef>
                        <a:spcAft>
                          <a:spcPts val="0"/>
                        </a:spcAft>
                        <a:buNone/>
                      </a:pPr>
                      <a:r>
                        <a:rPr lang="en"/>
                        <a:t>536.74 + s/h</a:t>
                      </a:r>
                      <a:endParaRPr/>
                    </a:p>
                  </a:txBody>
                  <a:tcPr marT="9525" marB="91425" marR="9525" marL="9525" anchor="b">
                    <a:lnR cap="flat" cmpd="sng" w="12650">
                      <a:solidFill>
                        <a:srgbClr val="000000"/>
                      </a:solidFill>
                      <a:prstDash val="solid"/>
                      <a:round/>
                      <a:headEnd len="sm" w="sm" type="none"/>
                      <a:tailEnd len="sm" w="sm" type="none"/>
                    </a:lnR>
                    <a:lnT cap="flat" cmpd="sng" w="12650">
                      <a:solidFill>
                        <a:srgbClr val="000000"/>
                      </a:solidFill>
                      <a:prstDash val="solid"/>
                      <a:round/>
                      <a:headEnd len="sm" w="sm" type="none"/>
                      <a:tailEnd len="sm" w="sm" type="none"/>
                    </a:lnT>
                    <a:lnB cap="flat" cmpd="sng" w="12650">
                      <a:solidFill>
                        <a:srgbClr val="000000"/>
                      </a:solidFill>
                      <a:prstDash val="solid"/>
                      <a:round/>
                      <a:headEnd len="sm" w="sm" type="none"/>
                      <a:tailEnd len="sm" w="sm" type="none"/>
                    </a:lnB>
                    <a:solidFill>
                      <a:srgbClr val="A9D08E"/>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Leadership Roles</a:t>
            </a:r>
            <a:endParaRPr/>
          </a:p>
        </p:txBody>
      </p:sp>
      <p:sp>
        <p:nvSpPr>
          <p:cNvPr id="149" name="Google Shape;149;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Jayla Williams - Webmaster, Networking Lead</a:t>
            </a:r>
            <a:endParaRPr/>
          </a:p>
          <a:p>
            <a:pPr indent="0" lvl="0" marL="0" rtl="0" algn="l">
              <a:spcBef>
                <a:spcPts val="1200"/>
              </a:spcBef>
              <a:spcAft>
                <a:spcPts val="0"/>
              </a:spcAft>
              <a:buClr>
                <a:schemeClr val="dk1"/>
              </a:buClr>
              <a:buSzPts val="1100"/>
              <a:buFont typeface="Arial"/>
              <a:buNone/>
            </a:pPr>
            <a:r>
              <a:rPr lang="en"/>
              <a:t>Aaron Wasserman - Expo Coordinator, Hardware Security Testing Lead</a:t>
            </a:r>
            <a:endParaRPr/>
          </a:p>
          <a:p>
            <a:pPr indent="0" lvl="0" marL="0" rtl="0" algn="l">
              <a:spcBef>
                <a:spcPts val="1200"/>
              </a:spcBef>
              <a:spcAft>
                <a:spcPts val="0"/>
              </a:spcAft>
              <a:buClr>
                <a:schemeClr val="dk1"/>
              </a:buClr>
              <a:buSzPts val="1100"/>
              <a:buFont typeface="Arial"/>
              <a:buNone/>
            </a:pPr>
            <a:r>
              <a:rPr lang="en"/>
              <a:t>James Thomas - Azure IoT Software Lead</a:t>
            </a:r>
            <a:endParaRPr/>
          </a:p>
          <a:p>
            <a:pPr indent="0" lvl="0" marL="0" rtl="0" algn="l">
              <a:spcBef>
                <a:spcPts val="1200"/>
              </a:spcBef>
              <a:spcAft>
                <a:spcPts val="0"/>
              </a:spcAft>
              <a:buClr>
                <a:schemeClr val="dk1"/>
              </a:buClr>
              <a:buSzPts val="1100"/>
              <a:buFont typeface="Arial"/>
              <a:buNone/>
            </a:pPr>
            <a:r>
              <a:rPr lang="en"/>
              <a:t>Noah Dorfman - Documentation, Embedded Hardware Lead</a:t>
            </a:r>
            <a:endParaRPr/>
          </a:p>
          <a:p>
            <a:pPr indent="0" lvl="0" marL="0" rtl="0" algn="l">
              <a:spcBef>
                <a:spcPts val="1200"/>
              </a:spcBef>
              <a:spcAft>
                <a:spcPts val="0"/>
              </a:spcAft>
              <a:buClr>
                <a:schemeClr val="dk1"/>
              </a:buClr>
              <a:buSzPts val="1100"/>
              <a:buFont typeface="Arial"/>
              <a:buNone/>
            </a:pPr>
            <a:r>
              <a:rPr lang="en"/>
              <a:t>Harry Kang - Implementation Testing, Embedded Software Lead</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Attack Plan</a:t>
            </a:r>
            <a:endParaRPr/>
          </a:p>
        </p:txBody>
      </p:sp>
      <p:sp>
        <p:nvSpPr>
          <p:cNvPr id="155" name="Google Shape;155;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Hardware:</a:t>
            </a:r>
            <a:endParaRPr sz="1400"/>
          </a:p>
          <a:p>
            <a:pPr indent="-317500" lvl="1" marL="914400" rtl="0" algn="l">
              <a:spcBef>
                <a:spcPts val="0"/>
              </a:spcBef>
              <a:spcAft>
                <a:spcPts val="0"/>
              </a:spcAft>
              <a:buSzPts val="1400"/>
              <a:buChar char="○"/>
            </a:pPr>
            <a:r>
              <a:rPr lang="en"/>
              <a:t>Wiretapping</a:t>
            </a:r>
            <a:endParaRPr sz="1400"/>
          </a:p>
          <a:p>
            <a:pPr indent="-317500" lvl="1" marL="914400" rtl="0" algn="l">
              <a:spcBef>
                <a:spcPts val="0"/>
              </a:spcBef>
              <a:spcAft>
                <a:spcPts val="0"/>
              </a:spcAft>
              <a:buSzPts val="1400"/>
              <a:buChar char="○"/>
            </a:pPr>
            <a:r>
              <a:rPr lang="en"/>
              <a:t>Power Analysis Attack</a:t>
            </a:r>
            <a:endParaRPr/>
          </a:p>
          <a:p>
            <a:pPr indent="-317500" lvl="1" marL="914400" rtl="0" algn="l">
              <a:spcBef>
                <a:spcPts val="0"/>
              </a:spcBef>
              <a:spcAft>
                <a:spcPts val="0"/>
              </a:spcAft>
              <a:buSzPts val="1400"/>
              <a:buChar char="○"/>
            </a:pPr>
            <a:r>
              <a:rPr lang="en"/>
              <a:t>VFI Glitching Attacks</a:t>
            </a:r>
            <a:endParaRPr/>
          </a:p>
          <a:p>
            <a:pPr indent="-317500" lvl="1" marL="914400" rtl="0" algn="l">
              <a:spcBef>
                <a:spcPts val="0"/>
              </a:spcBef>
              <a:spcAft>
                <a:spcPts val="0"/>
              </a:spcAft>
              <a:buSzPts val="1400"/>
              <a:buChar char="○"/>
            </a:pPr>
            <a:r>
              <a:rPr lang="en"/>
              <a:t>Check for Radiation, Single Event Upset</a:t>
            </a:r>
            <a:endParaRPr/>
          </a:p>
          <a:p>
            <a:pPr indent="-342900" lvl="0" marL="457200" rtl="0" algn="l">
              <a:spcBef>
                <a:spcPts val="0"/>
              </a:spcBef>
              <a:spcAft>
                <a:spcPts val="0"/>
              </a:spcAft>
              <a:buSzPts val="1800"/>
              <a:buChar char="●"/>
            </a:pPr>
            <a:r>
              <a:rPr lang="en"/>
              <a:t>Software: </a:t>
            </a:r>
            <a:endParaRPr/>
          </a:p>
          <a:p>
            <a:pPr indent="-317500" lvl="1" marL="914400" rtl="0" algn="l">
              <a:spcBef>
                <a:spcPts val="0"/>
              </a:spcBef>
              <a:spcAft>
                <a:spcPts val="0"/>
              </a:spcAft>
              <a:buSzPts val="1400"/>
              <a:buChar char="○"/>
            </a:pPr>
            <a:r>
              <a:rPr lang="en"/>
              <a:t>Wireless Attack (Wireshark)</a:t>
            </a:r>
            <a:endParaRPr/>
          </a:p>
          <a:p>
            <a:pPr indent="-317500" lvl="1" marL="914400" rtl="0" algn="l">
              <a:spcBef>
                <a:spcPts val="0"/>
              </a:spcBef>
              <a:spcAft>
                <a:spcPts val="0"/>
              </a:spcAft>
              <a:buSzPts val="1400"/>
              <a:buChar char="○"/>
            </a:pPr>
            <a:r>
              <a:rPr lang="en"/>
              <a:t>Wired Attack </a:t>
            </a:r>
            <a:endParaRPr/>
          </a:p>
          <a:p>
            <a:pPr indent="-317500" lvl="1" marL="914400" rtl="0" algn="l">
              <a:spcBef>
                <a:spcPts val="0"/>
              </a:spcBef>
              <a:spcAft>
                <a:spcPts val="0"/>
              </a:spcAft>
              <a:buSzPts val="1400"/>
              <a:buChar char="○"/>
            </a:pPr>
            <a:r>
              <a:rPr lang="en"/>
              <a:t>Fuzzing</a:t>
            </a:r>
            <a:endParaRPr/>
          </a:p>
        </p:txBody>
      </p:sp>
      <p:pic>
        <p:nvPicPr>
          <p:cNvPr id="156" name="Google Shape;156;p27"/>
          <p:cNvPicPr preferRelativeResize="0"/>
          <p:nvPr/>
        </p:nvPicPr>
        <p:blipFill>
          <a:blip r:embed="rId3">
            <a:alphaModFix/>
          </a:blip>
          <a:stretch>
            <a:fillRect/>
          </a:stretch>
        </p:blipFill>
        <p:spPr>
          <a:xfrm>
            <a:off x="3974550" y="326400"/>
            <a:ext cx="4857750" cy="1981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Next Steps</a:t>
            </a:r>
            <a:endParaRPr/>
          </a:p>
        </p:txBody>
      </p:sp>
      <p:sp>
        <p:nvSpPr>
          <p:cNvPr id="162" name="Google Shape;162;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Deliver Proposal Presentation (Right now!)</a:t>
            </a:r>
            <a:endParaRPr/>
          </a:p>
          <a:p>
            <a:pPr indent="-342900" lvl="0" marL="457200" rtl="0" algn="l">
              <a:spcBef>
                <a:spcPts val="0"/>
              </a:spcBef>
              <a:spcAft>
                <a:spcPts val="0"/>
              </a:spcAft>
              <a:buSzPts val="1800"/>
              <a:buChar char="●"/>
            </a:pPr>
            <a:r>
              <a:rPr lang="en"/>
              <a:t>Revise project proposal and summary with feedback</a:t>
            </a:r>
            <a:endParaRPr/>
          </a:p>
          <a:p>
            <a:pPr indent="-342900" lvl="0" marL="457200" rtl="0" algn="l">
              <a:spcBef>
                <a:spcPts val="0"/>
              </a:spcBef>
              <a:spcAft>
                <a:spcPts val="0"/>
              </a:spcAft>
              <a:buSzPts val="1800"/>
              <a:buChar char="●"/>
            </a:pPr>
            <a:r>
              <a:rPr lang="en"/>
              <a:t>Continue escalating our purchasing requests</a:t>
            </a:r>
            <a:endParaRPr/>
          </a:p>
          <a:p>
            <a:pPr indent="-317500" lvl="1" marL="914400" rtl="0" algn="l">
              <a:spcBef>
                <a:spcPts val="0"/>
              </a:spcBef>
              <a:spcAft>
                <a:spcPts val="0"/>
              </a:spcAft>
              <a:buSzPts val="1400"/>
              <a:buChar char="○"/>
            </a:pPr>
            <a:r>
              <a:rPr lang="en"/>
              <a:t>Need hardware in hand to keep moving forward</a:t>
            </a:r>
            <a:endParaRPr/>
          </a:p>
          <a:p>
            <a:pPr indent="-317500" lvl="1" marL="914400" rtl="0" algn="l">
              <a:spcBef>
                <a:spcPts val="0"/>
              </a:spcBef>
              <a:spcAft>
                <a:spcPts val="0"/>
              </a:spcAft>
              <a:buSzPts val="1400"/>
              <a:buChar char="○"/>
            </a:pPr>
            <a:r>
              <a:rPr lang="en"/>
              <a:t>Already behind on our original schedule since purchasing wasn’t supported during the summer</a:t>
            </a:r>
            <a:endParaRPr/>
          </a:p>
          <a:p>
            <a:pPr indent="-342900" lvl="0" marL="457200" rtl="0" algn="l">
              <a:spcBef>
                <a:spcPts val="0"/>
              </a:spcBef>
              <a:spcAft>
                <a:spcPts val="0"/>
              </a:spcAft>
              <a:buSzPts val="1800"/>
              <a:buChar char="●"/>
            </a:pPr>
            <a:r>
              <a:rPr lang="en"/>
              <a:t>Finalize weekly group meeting time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9"/>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Overview/Agenda</a:t>
            </a:r>
            <a:endParaRPr/>
          </a:p>
        </p:txBody>
      </p:sp>
      <p:sp>
        <p:nvSpPr>
          <p:cNvPr id="62" name="Google Shape;62;p14"/>
          <p:cNvSpPr txBox="1"/>
          <p:nvPr>
            <p:ph idx="1" type="body"/>
          </p:nvPr>
        </p:nvSpPr>
        <p:spPr>
          <a:xfrm>
            <a:off x="311700" y="909450"/>
            <a:ext cx="8520600" cy="41532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Introduction</a:t>
            </a:r>
            <a:endParaRPr/>
          </a:p>
          <a:p>
            <a:pPr indent="-317500" lvl="1" marL="914400" rtl="0" algn="l">
              <a:spcBef>
                <a:spcPts val="0"/>
              </a:spcBef>
              <a:spcAft>
                <a:spcPts val="0"/>
              </a:spcAft>
              <a:buSzPts val="1400"/>
              <a:buChar char="○"/>
            </a:pPr>
            <a:r>
              <a:rPr lang="en"/>
              <a:t>Objectives</a:t>
            </a:r>
            <a:endParaRPr/>
          </a:p>
          <a:p>
            <a:pPr indent="-317500" lvl="1" marL="914400" rtl="0" algn="l">
              <a:spcBef>
                <a:spcPts val="0"/>
              </a:spcBef>
              <a:spcAft>
                <a:spcPts val="0"/>
              </a:spcAft>
              <a:buSzPts val="1400"/>
              <a:buChar char="○"/>
            </a:pPr>
            <a:r>
              <a:rPr lang="en"/>
              <a:t>Motivation</a:t>
            </a:r>
            <a:endParaRPr/>
          </a:p>
          <a:p>
            <a:pPr indent="-317500" lvl="1" marL="914400" rtl="0" algn="l">
              <a:spcBef>
                <a:spcPts val="0"/>
              </a:spcBef>
              <a:spcAft>
                <a:spcPts val="0"/>
              </a:spcAft>
              <a:buSzPts val="1400"/>
              <a:buChar char="○"/>
            </a:pPr>
            <a:r>
              <a:rPr lang="en"/>
              <a:t>Background</a:t>
            </a:r>
            <a:endParaRPr/>
          </a:p>
          <a:p>
            <a:pPr indent="-342900" lvl="0" marL="457200" rtl="0" algn="l">
              <a:spcBef>
                <a:spcPts val="0"/>
              </a:spcBef>
              <a:spcAft>
                <a:spcPts val="0"/>
              </a:spcAft>
              <a:buSzPts val="1800"/>
              <a:buChar char="●"/>
            </a:pPr>
            <a:r>
              <a:rPr lang="en"/>
              <a:t>Project Description and Goals</a:t>
            </a:r>
            <a:endParaRPr/>
          </a:p>
          <a:p>
            <a:pPr indent="-342900" lvl="0" marL="457200" rtl="0" algn="l">
              <a:spcBef>
                <a:spcPts val="0"/>
              </a:spcBef>
              <a:spcAft>
                <a:spcPts val="0"/>
              </a:spcAft>
              <a:buSzPts val="1800"/>
              <a:buChar char="●"/>
            </a:pPr>
            <a:r>
              <a:rPr lang="en"/>
              <a:t>Technical</a:t>
            </a:r>
            <a:r>
              <a:rPr lang="en"/>
              <a:t> Specification</a:t>
            </a:r>
            <a:endParaRPr/>
          </a:p>
          <a:p>
            <a:pPr indent="-342900" lvl="0" marL="457200" rtl="0" algn="l">
              <a:spcBef>
                <a:spcPts val="0"/>
              </a:spcBef>
              <a:spcAft>
                <a:spcPts val="0"/>
              </a:spcAft>
              <a:buSzPts val="1800"/>
              <a:buChar char="●"/>
            </a:pPr>
            <a:r>
              <a:rPr lang="en"/>
              <a:t>Design Approach and Details</a:t>
            </a:r>
            <a:endParaRPr/>
          </a:p>
          <a:p>
            <a:pPr indent="-317500" lvl="1" marL="914400" rtl="0" algn="l">
              <a:spcBef>
                <a:spcPts val="0"/>
              </a:spcBef>
              <a:spcAft>
                <a:spcPts val="0"/>
              </a:spcAft>
              <a:buSzPts val="1400"/>
              <a:buChar char="○"/>
            </a:pPr>
            <a:r>
              <a:rPr lang="en"/>
              <a:t>MQTT vs AMQP</a:t>
            </a:r>
            <a:endParaRPr/>
          </a:p>
          <a:p>
            <a:pPr indent="-317500" lvl="1" marL="914400" rtl="0" algn="l">
              <a:spcBef>
                <a:spcPts val="0"/>
              </a:spcBef>
              <a:spcAft>
                <a:spcPts val="0"/>
              </a:spcAft>
              <a:buSzPts val="1400"/>
              <a:buChar char="○"/>
            </a:pPr>
            <a:r>
              <a:rPr lang="en"/>
              <a:t>RP4 vs LTE</a:t>
            </a:r>
            <a:endParaRPr/>
          </a:p>
          <a:p>
            <a:pPr indent="-342900" lvl="0" marL="457200" rtl="0" algn="l">
              <a:spcBef>
                <a:spcPts val="0"/>
              </a:spcBef>
              <a:spcAft>
                <a:spcPts val="0"/>
              </a:spcAft>
              <a:buSzPts val="1800"/>
              <a:buChar char="●"/>
            </a:pPr>
            <a:r>
              <a:rPr lang="en"/>
              <a:t>Project Demonstration Plan</a:t>
            </a:r>
            <a:endParaRPr/>
          </a:p>
          <a:p>
            <a:pPr indent="-342900" lvl="0" marL="457200" rtl="0" algn="l">
              <a:spcBef>
                <a:spcPts val="0"/>
              </a:spcBef>
              <a:spcAft>
                <a:spcPts val="0"/>
              </a:spcAft>
              <a:buSzPts val="1800"/>
              <a:buChar char="●"/>
            </a:pPr>
            <a:r>
              <a:rPr lang="en"/>
              <a:t>Schedule, Tasks and Milestones (Planned)</a:t>
            </a:r>
            <a:endParaRPr/>
          </a:p>
          <a:p>
            <a:pPr indent="-317500" lvl="1" marL="914400" rtl="0" algn="l">
              <a:spcBef>
                <a:spcPts val="0"/>
              </a:spcBef>
              <a:spcAft>
                <a:spcPts val="0"/>
              </a:spcAft>
              <a:buSzPts val="1400"/>
              <a:buChar char="○"/>
            </a:pPr>
            <a:r>
              <a:rPr lang="en"/>
              <a:t>Schedule Changes (Modified and purchasing problems)</a:t>
            </a:r>
            <a:endParaRPr/>
          </a:p>
          <a:p>
            <a:pPr indent="-342900" lvl="0" marL="457200" rtl="0" algn="l">
              <a:spcBef>
                <a:spcPts val="0"/>
              </a:spcBef>
              <a:spcAft>
                <a:spcPts val="0"/>
              </a:spcAft>
              <a:buSzPts val="1800"/>
              <a:buChar char="●"/>
            </a:pPr>
            <a:r>
              <a:rPr lang="en"/>
              <a:t>Marketing and Cost Analysis</a:t>
            </a:r>
            <a:endParaRPr/>
          </a:p>
          <a:p>
            <a:pPr indent="-342900" lvl="0" marL="457200" rtl="0" algn="l">
              <a:spcBef>
                <a:spcPts val="0"/>
              </a:spcBef>
              <a:spcAft>
                <a:spcPts val="0"/>
              </a:spcAft>
              <a:buSzPts val="1800"/>
              <a:buChar char="●"/>
            </a:pPr>
            <a:r>
              <a:rPr lang="en"/>
              <a:t>Leadership Roles</a:t>
            </a:r>
            <a:endParaRPr/>
          </a:p>
          <a:p>
            <a:pPr indent="-342900" lvl="0" marL="457200" rtl="0" algn="l">
              <a:spcBef>
                <a:spcPts val="0"/>
              </a:spcBef>
              <a:spcAft>
                <a:spcPts val="0"/>
              </a:spcAft>
              <a:buSzPts val="1800"/>
              <a:buChar char="●"/>
            </a:pPr>
            <a:r>
              <a:rPr lang="en"/>
              <a:t>Next Steps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Objectives</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Design and prototype a secure IoT system for data collection and remote storage</a:t>
            </a:r>
            <a:endParaRPr/>
          </a:p>
          <a:p>
            <a:pPr indent="-317500" lvl="1" marL="914400" rtl="0" algn="l">
              <a:spcBef>
                <a:spcPts val="0"/>
              </a:spcBef>
              <a:spcAft>
                <a:spcPts val="0"/>
              </a:spcAft>
              <a:buSzPts val="1400"/>
              <a:buChar char="○"/>
            </a:pPr>
            <a:r>
              <a:rPr lang="en"/>
              <a:t>Nordic microcontroller devices to form bluetooth, data-collection mesh</a:t>
            </a:r>
            <a:endParaRPr/>
          </a:p>
          <a:p>
            <a:pPr indent="-317500" lvl="1" marL="914400" rtl="0" algn="l">
              <a:spcBef>
                <a:spcPts val="0"/>
              </a:spcBef>
              <a:spcAft>
                <a:spcPts val="0"/>
              </a:spcAft>
              <a:buSzPts val="1400"/>
              <a:buChar char="○"/>
            </a:pPr>
            <a:r>
              <a:rPr lang="en"/>
              <a:t>Transmit data via cellular connection to Azure IoT Hub cloud platform</a:t>
            </a:r>
            <a:endParaRPr/>
          </a:p>
          <a:p>
            <a:pPr indent="-317500" lvl="1" marL="914400" rtl="0" algn="l">
              <a:spcBef>
                <a:spcPts val="0"/>
              </a:spcBef>
              <a:spcAft>
                <a:spcPts val="0"/>
              </a:spcAft>
              <a:buSzPts val="1400"/>
              <a:buChar char="○"/>
            </a:pPr>
            <a:r>
              <a:rPr lang="en"/>
              <a:t>Employ Azure Zero Trust framework throughout</a:t>
            </a:r>
            <a:endParaRPr/>
          </a:p>
          <a:p>
            <a:pPr indent="-342900" lvl="0" marL="457200" rtl="0" algn="l">
              <a:spcBef>
                <a:spcPts val="0"/>
              </a:spcBef>
              <a:spcAft>
                <a:spcPts val="0"/>
              </a:spcAft>
              <a:buSzPts val="1800"/>
              <a:buChar char="●"/>
            </a:pPr>
            <a:r>
              <a:rPr lang="en"/>
              <a:t>Demonstrate security of the system</a:t>
            </a:r>
            <a:endParaRPr/>
          </a:p>
          <a:p>
            <a:pPr indent="-317500" lvl="1" marL="914400" rtl="0" algn="l">
              <a:spcBef>
                <a:spcPts val="0"/>
              </a:spcBef>
              <a:spcAft>
                <a:spcPts val="0"/>
              </a:spcAft>
              <a:buSzPts val="1400"/>
              <a:buChar char="○"/>
            </a:pPr>
            <a:r>
              <a:rPr lang="en"/>
              <a:t>Hardware attacks</a:t>
            </a:r>
            <a:endParaRPr/>
          </a:p>
          <a:p>
            <a:pPr indent="-317500" lvl="1" marL="914400" rtl="0" algn="l">
              <a:spcBef>
                <a:spcPts val="0"/>
              </a:spcBef>
              <a:spcAft>
                <a:spcPts val="0"/>
              </a:spcAft>
              <a:buSzPts val="1400"/>
              <a:buChar char="○"/>
            </a:pPr>
            <a:r>
              <a:rPr lang="en"/>
              <a:t>Network attacks</a:t>
            </a:r>
            <a:endParaRPr/>
          </a:p>
          <a:p>
            <a:pPr indent="-317500" lvl="1" marL="914400" rtl="0" algn="l">
              <a:spcBef>
                <a:spcPts val="0"/>
              </a:spcBef>
              <a:spcAft>
                <a:spcPts val="0"/>
              </a:spcAft>
              <a:buSzPts val="1400"/>
              <a:buChar char="○"/>
            </a:pPr>
            <a:r>
              <a:rPr lang="en"/>
              <a:t>Software attacks</a:t>
            </a:r>
            <a:endParaRPr/>
          </a:p>
          <a:p>
            <a:pPr indent="0" lvl="0" marL="914400" rtl="0" algn="l">
              <a:spcBef>
                <a:spcPts val="1200"/>
              </a:spcBef>
              <a:spcAft>
                <a:spcPts val="1200"/>
              </a:spcAft>
              <a:buNone/>
            </a:pPr>
            <a:r>
              <a:t/>
            </a:r>
            <a:endParaRPr/>
          </a:p>
        </p:txBody>
      </p:sp>
      <p:sp>
        <p:nvSpPr>
          <p:cNvPr id="69" name="Google Shape;69;p15"/>
          <p:cNvSpPr/>
          <p:nvPr/>
        </p:nvSpPr>
        <p:spPr>
          <a:xfrm>
            <a:off x="5061050" y="3520050"/>
            <a:ext cx="448500" cy="46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700">
                <a:solidFill>
                  <a:schemeClr val="dk1"/>
                </a:solidFill>
              </a:rPr>
              <a:t>Nordic</a:t>
            </a:r>
            <a:endParaRPr/>
          </a:p>
        </p:txBody>
      </p:sp>
      <p:sp>
        <p:nvSpPr>
          <p:cNvPr id="70" name="Google Shape;70;p15"/>
          <p:cNvSpPr/>
          <p:nvPr/>
        </p:nvSpPr>
        <p:spPr>
          <a:xfrm>
            <a:off x="5654088" y="2894225"/>
            <a:ext cx="448500" cy="46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700"/>
              <a:t>Nordic</a:t>
            </a:r>
            <a:endParaRPr sz="700"/>
          </a:p>
        </p:txBody>
      </p:sp>
      <p:sp>
        <p:nvSpPr>
          <p:cNvPr id="71" name="Google Shape;71;p15"/>
          <p:cNvSpPr/>
          <p:nvPr/>
        </p:nvSpPr>
        <p:spPr>
          <a:xfrm>
            <a:off x="6211075" y="3520050"/>
            <a:ext cx="448500" cy="46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700">
                <a:solidFill>
                  <a:schemeClr val="dk1"/>
                </a:solidFill>
              </a:rPr>
              <a:t>Nordic</a:t>
            </a:r>
            <a:endParaRPr/>
          </a:p>
        </p:txBody>
      </p:sp>
      <p:sp>
        <p:nvSpPr>
          <p:cNvPr id="72" name="Google Shape;72;p15"/>
          <p:cNvSpPr/>
          <p:nvPr/>
        </p:nvSpPr>
        <p:spPr>
          <a:xfrm>
            <a:off x="5654088" y="4131875"/>
            <a:ext cx="448500" cy="46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700">
                <a:solidFill>
                  <a:schemeClr val="dk1"/>
                </a:solidFill>
              </a:rPr>
              <a:t>Nordic</a:t>
            </a:r>
            <a:endParaRPr/>
          </a:p>
        </p:txBody>
      </p:sp>
      <p:sp>
        <p:nvSpPr>
          <p:cNvPr id="73" name="Google Shape;73;p15"/>
          <p:cNvSpPr/>
          <p:nvPr/>
        </p:nvSpPr>
        <p:spPr>
          <a:xfrm>
            <a:off x="5654088" y="3513050"/>
            <a:ext cx="448500" cy="463800"/>
          </a:xfrm>
          <a:prstGeom prst="quadArrow">
            <a:avLst>
              <a:gd fmla="val 22500" name="adj1"/>
              <a:gd fmla="val 22500" name="adj2"/>
              <a:gd fmla="val 22500" name="adj3"/>
            </a:avLst>
          </a:prstGeom>
          <a:solidFill>
            <a:schemeClr val="accen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300"/>
          </a:p>
        </p:txBody>
      </p:sp>
      <p:sp>
        <p:nvSpPr>
          <p:cNvPr id="74" name="Google Shape;74;p15"/>
          <p:cNvSpPr/>
          <p:nvPr/>
        </p:nvSpPr>
        <p:spPr>
          <a:xfrm>
            <a:off x="7436925" y="3308713"/>
            <a:ext cx="1044900" cy="886464"/>
          </a:xfrm>
          <a:prstGeom prst="cloud">
            <a:avLst/>
          </a:prstGeom>
          <a:solidFill>
            <a:srgbClr val="B4A7D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100"/>
              <a:t>IoT Hub</a:t>
            </a:r>
            <a:endParaRPr sz="1100"/>
          </a:p>
        </p:txBody>
      </p:sp>
      <p:sp>
        <p:nvSpPr>
          <p:cNvPr id="75" name="Google Shape;75;p15"/>
          <p:cNvSpPr/>
          <p:nvPr/>
        </p:nvSpPr>
        <p:spPr>
          <a:xfrm>
            <a:off x="6782750" y="3577638"/>
            <a:ext cx="531000" cy="348600"/>
          </a:xfrm>
          <a:prstGeom prst="stripedRightArrow">
            <a:avLst>
              <a:gd fmla="val 50000" name="adj1"/>
              <a:gd fmla="val 50000" name="adj2"/>
            </a:avLst>
          </a:prstGeom>
          <a:solidFill>
            <a:srgbClr val="FF99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Motivation</a:t>
            </a:r>
            <a:endParaRPr/>
          </a:p>
        </p:txBody>
      </p:sp>
      <p:sp>
        <p:nvSpPr>
          <p:cNvPr id="81" name="Google Shape;81;p16"/>
          <p:cNvSpPr txBox="1"/>
          <p:nvPr>
            <p:ph idx="1" type="body"/>
          </p:nvPr>
        </p:nvSpPr>
        <p:spPr>
          <a:xfrm>
            <a:off x="311700" y="1152475"/>
            <a:ext cx="8520600" cy="1237200"/>
          </a:xfrm>
          <a:prstGeom prst="rect">
            <a:avLst/>
          </a:prstGeom>
        </p:spPr>
        <p:txBody>
          <a:bodyPr anchorCtr="0" anchor="t" bIns="91425" lIns="91425" spcFirstLastPara="1" rIns="91425" wrap="square" tIns="91425">
            <a:normAutofit/>
          </a:bodyPr>
          <a:lstStyle/>
          <a:p>
            <a:pPr indent="-336550" lvl="0" marL="457200" rtl="0" algn="just">
              <a:spcBef>
                <a:spcPts val="0"/>
              </a:spcBef>
              <a:spcAft>
                <a:spcPts val="0"/>
              </a:spcAft>
              <a:buSzPts val="1700"/>
              <a:buChar char="●"/>
            </a:pPr>
            <a:r>
              <a:rPr lang="en" sz="1700"/>
              <a:t>CPS/IoT improves our daily lives</a:t>
            </a:r>
            <a:endParaRPr sz="1700"/>
          </a:p>
          <a:p>
            <a:pPr indent="-336550" lvl="0" marL="457200" rtl="0" algn="just">
              <a:spcBef>
                <a:spcPts val="0"/>
              </a:spcBef>
              <a:spcAft>
                <a:spcPts val="0"/>
              </a:spcAft>
              <a:buSzPts val="1700"/>
              <a:buChar char="●"/>
            </a:pPr>
            <a:r>
              <a:rPr lang="en" sz="1700"/>
              <a:t>5G initiative</a:t>
            </a:r>
            <a:endParaRPr sz="1700"/>
          </a:p>
          <a:p>
            <a:pPr indent="-336550" lvl="0" marL="457200" rtl="0" algn="just">
              <a:spcBef>
                <a:spcPts val="0"/>
              </a:spcBef>
              <a:spcAft>
                <a:spcPts val="0"/>
              </a:spcAft>
              <a:buSzPts val="1700"/>
              <a:buChar char="●"/>
            </a:pPr>
            <a:r>
              <a:rPr lang="en" sz="1700"/>
              <a:t>Provide information protection and monetization</a:t>
            </a:r>
            <a:endParaRPr/>
          </a:p>
        </p:txBody>
      </p:sp>
      <p:pic>
        <p:nvPicPr>
          <p:cNvPr id="82" name="Google Shape;82;p16"/>
          <p:cNvPicPr preferRelativeResize="0"/>
          <p:nvPr/>
        </p:nvPicPr>
        <p:blipFill>
          <a:blip r:embed="rId3">
            <a:alphaModFix/>
          </a:blip>
          <a:stretch>
            <a:fillRect/>
          </a:stretch>
        </p:blipFill>
        <p:spPr>
          <a:xfrm>
            <a:off x="311700" y="2389675"/>
            <a:ext cx="2449025" cy="2449025"/>
          </a:xfrm>
          <a:prstGeom prst="rect">
            <a:avLst/>
          </a:prstGeom>
          <a:noFill/>
          <a:ln>
            <a:noFill/>
          </a:ln>
        </p:spPr>
      </p:pic>
      <p:pic>
        <p:nvPicPr>
          <p:cNvPr id="83" name="Google Shape;83;p16"/>
          <p:cNvPicPr preferRelativeResize="0"/>
          <p:nvPr/>
        </p:nvPicPr>
        <p:blipFill>
          <a:blip r:embed="rId4">
            <a:alphaModFix/>
          </a:blip>
          <a:stretch>
            <a:fillRect/>
          </a:stretch>
        </p:blipFill>
        <p:spPr>
          <a:xfrm>
            <a:off x="4331100" y="2566425"/>
            <a:ext cx="4191000" cy="2095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11700" y="6572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a:t>
            </a:r>
            <a:endParaRPr/>
          </a:p>
        </p:txBody>
      </p:sp>
      <p:sp>
        <p:nvSpPr>
          <p:cNvPr id="89" name="Google Shape;89;p17"/>
          <p:cNvSpPr txBox="1"/>
          <p:nvPr>
            <p:ph idx="1" type="body"/>
          </p:nvPr>
        </p:nvSpPr>
        <p:spPr>
          <a:xfrm>
            <a:off x="311700" y="1445525"/>
            <a:ext cx="8520600" cy="30210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Past: Castle-and-Moat Approach</a:t>
            </a:r>
            <a:endParaRPr/>
          </a:p>
          <a:p>
            <a:pPr indent="-317500" lvl="1" marL="914400" rtl="0" algn="l">
              <a:spcBef>
                <a:spcPts val="0"/>
              </a:spcBef>
              <a:spcAft>
                <a:spcPts val="0"/>
              </a:spcAft>
              <a:buSzPts val="1400"/>
              <a:buChar char="○"/>
            </a:pPr>
            <a:r>
              <a:rPr lang="en"/>
              <a:t>IPv4/IPv6</a:t>
            </a:r>
            <a:endParaRPr/>
          </a:p>
          <a:p>
            <a:pPr indent="-317500" lvl="1" marL="914400" rtl="0" algn="l">
              <a:spcBef>
                <a:spcPts val="0"/>
              </a:spcBef>
              <a:spcAft>
                <a:spcPts val="0"/>
              </a:spcAft>
              <a:buSzPts val="1400"/>
              <a:buChar char="○"/>
            </a:pPr>
            <a:r>
              <a:rPr lang="en"/>
              <a:t>Verify IP addresses</a:t>
            </a:r>
            <a:endParaRPr/>
          </a:p>
          <a:p>
            <a:pPr indent="-317500" lvl="1" marL="914400" rtl="0" algn="l">
              <a:spcBef>
                <a:spcPts val="0"/>
              </a:spcBef>
              <a:spcAft>
                <a:spcPts val="0"/>
              </a:spcAft>
              <a:buSzPts val="1400"/>
              <a:buChar char="○"/>
            </a:pPr>
            <a:r>
              <a:rPr lang="en"/>
              <a:t>Geographical Location</a:t>
            </a:r>
            <a:endParaRPr/>
          </a:p>
          <a:p>
            <a:pPr indent="-342900" lvl="0" marL="457200" rtl="0" algn="l">
              <a:spcBef>
                <a:spcPts val="0"/>
              </a:spcBef>
              <a:spcAft>
                <a:spcPts val="0"/>
              </a:spcAft>
              <a:buSzPts val="1800"/>
              <a:buChar char="●"/>
            </a:pPr>
            <a:r>
              <a:rPr lang="en"/>
              <a:t>Nowadays: Cloud Services/Outsourcing Server</a:t>
            </a:r>
            <a:endParaRPr/>
          </a:p>
          <a:p>
            <a:pPr indent="-317500" lvl="1" marL="914400" rtl="0" algn="l">
              <a:spcBef>
                <a:spcPts val="0"/>
              </a:spcBef>
              <a:spcAft>
                <a:spcPts val="0"/>
              </a:spcAft>
              <a:buSzPts val="1400"/>
              <a:buChar char="○"/>
            </a:pPr>
            <a:r>
              <a:rPr lang="en"/>
              <a:t>Once the system is conquered, nothing in there is safe.</a:t>
            </a:r>
            <a:endParaRPr/>
          </a:p>
          <a:p>
            <a:pPr indent="-317500" lvl="1" marL="914400" rtl="0" algn="l">
              <a:spcBef>
                <a:spcPts val="0"/>
              </a:spcBef>
              <a:spcAft>
                <a:spcPts val="0"/>
              </a:spcAft>
              <a:buSzPts val="1400"/>
              <a:buChar char="○"/>
            </a:pPr>
            <a:r>
              <a:rPr lang="en"/>
              <a:t>Lateral attack</a:t>
            </a:r>
            <a:endParaRPr/>
          </a:p>
          <a:p>
            <a:pPr indent="-342900" lvl="0" marL="457200" rtl="0" algn="l">
              <a:spcBef>
                <a:spcPts val="0"/>
              </a:spcBef>
              <a:spcAft>
                <a:spcPts val="0"/>
              </a:spcAft>
              <a:buSzPts val="1800"/>
              <a:buChar char="●"/>
            </a:pPr>
            <a:r>
              <a:rPr lang="en"/>
              <a:t>Solution: Always verify, never trust -- Zero Trust Architecture (ZTA)</a:t>
            </a:r>
            <a:endParaRPr/>
          </a:p>
          <a:p>
            <a:pPr indent="-317500" lvl="1" marL="914400" rtl="0" algn="l">
              <a:spcBef>
                <a:spcPts val="0"/>
              </a:spcBef>
              <a:spcAft>
                <a:spcPts val="0"/>
              </a:spcAft>
              <a:buSzPts val="1400"/>
              <a:buChar char="○"/>
            </a:pPr>
            <a:r>
              <a:rPr lang="en"/>
              <a:t>Microsoft Authenticator</a:t>
            </a:r>
            <a:endParaRPr/>
          </a:p>
          <a:p>
            <a:pPr indent="-317500" lvl="1" marL="914400" rtl="0" algn="l">
              <a:spcBef>
                <a:spcPts val="0"/>
              </a:spcBef>
              <a:spcAft>
                <a:spcPts val="0"/>
              </a:spcAft>
              <a:buSzPts val="1400"/>
              <a:buChar char="○"/>
            </a:pPr>
            <a:r>
              <a:rPr lang="en"/>
              <a:t>Duo Mobile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Description and Goals</a:t>
            </a:r>
            <a:endParaRPr/>
          </a:p>
        </p:txBody>
      </p:sp>
      <p:sp>
        <p:nvSpPr>
          <p:cNvPr id="95" name="Google Shape;95;p18"/>
          <p:cNvSpPr txBox="1"/>
          <p:nvPr>
            <p:ph idx="1" type="body"/>
          </p:nvPr>
        </p:nvSpPr>
        <p:spPr>
          <a:xfrm>
            <a:off x="311700" y="1152475"/>
            <a:ext cx="5053800" cy="276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Relatively inexpensive, secure, IoT data collection system</a:t>
            </a:r>
            <a:endParaRPr/>
          </a:p>
          <a:p>
            <a:pPr indent="-342900" lvl="0" marL="457200" rtl="0" algn="l">
              <a:spcBef>
                <a:spcPts val="1200"/>
              </a:spcBef>
              <a:spcAft>
                <a:spcPts val="0"/>
              </a:spcAft>
              <a:buSzPts val="1800"/>
              <a:buChar char="●"/>
            </a:pPr>
            <a:r>
              <a:rPr lang="en"/>
              <a:t>Use Nordic devices that can support:</a:t>
            </a:r>
            <a:endParaRPr/>
          </a:p>
          <a:p>
            <a:pPr indent="-317500" lvl="1" marL="914400" rtl="0" algn="l">
              <a:spcBef>
                <a:spcPts val="0"/>
              </a:spcBef>
              <a:spcAft>
                <a:spcPts val="0"/>
              </a:spcAft>
              <a:buSzPts val="1400"/>
              <a:buChar char="○"/>
            </a:pPr>
            <a:r>
              <a:rPr lang="en"/>
              <a:t>BLE mesh</a:t>
            </a:r>
            <a:endParaRPr/>
          </a:p>
          <a:p>
            <a:pPr indent="-317500" lvl="1" marL="914400" rtl="0" algn="l">
              <a:spcBef>
                <a:spcPts val="0"/>
              </a:spcBef>
              <a:spcAft>
                <a:spcPts val="0"/>
              </a:spcAft>
              <a:buSzPts val="1400"/>
              <a:buChar char="○"/>
            </a:pPr>
            <a:r>
              <a:rPr lang="en"/>
              <a:t>LTE data transmission</a:t>
            </a:r>
            <a:endParaRPr/>
          </a:p>
          <a:p>
            <a:pPr indent="-342900" lvl="0" marL="457200" rtl="0" algn="l">
              <a:spcBef>
                <a:spcPts val="0"/>
              </a:spcBef>
              <a:spcAft>
                <a:spcPts val="0"/>
              </a:spcAft>
              <a:buSzPts val="1800"/>
              <a:buChar char="●"/>
            </a:pPr>
            <a:r>
              <a:rPr lang="en"/>
              <a:t>Follow Azure Zero Trust framework</a:t>
            </a:r>
            <a:endParaRPr/>
          </a:p>
          <a:p>
            <a:pPr indent="-317500" lvl="1" marL="914400" rtl="0" algn="l">
              <a:spcBef>
                <a:spcPts val="0"/>
              </a:spcBef>
              <a:spcAft>
                <a:spcPts val="0"/>
              </a:spcAft>
              <a:buSzPts val="1400"/>
              <a:buChar char="○"/>
            </a:pPr>
            <a:r>
              <a:rPr lang="en"/>
              <a:t>Network traffic security</a:t>
            </a:r>
            <a:endParaRPr/>
          </a:p>
          <a:p>
            <a:pPr indent="-317500" lvl="1" marL="914400" rtl="0" algn="l">
              <a:spcBef>
                <a:spcPts val="0"/>
              </a:spcBef>
              <a:spcAft>
                <a:spcPts val="0"/>
              </a:spcAft>
              <a:buSzPts val="1400"/>
              <a:buChar char="○"/>
            </a:pPr>
            <a:r>
              <a:rPr lang="en"/>
              <a:t>Software development practices </a:t>
            </a:r>
            <a:endParaRPr/>
          </a:p>
        </p:txBody>
      </p:sp>
      <p:pic>
        <p:nvPicPr>
          <p:cNvPr id="96" name="Google Shape;96;p18"/>
          <p:cNvPicPr preferRelativeResize="0"/>
          <p:nvPr/>
        </p:nvPicPr>
        <p:blipFill>
          <a:blip r:embed="rId3">
            <a:alphaModFix/>
          </a:blip>
          <a:stretch>
            <a:fillRect/>
          </a:stretch>
        </p:blipFill>
        <p:spPr>
          <a:xfrm>
            <a:off x="5033450" y="1292224"/>
            <a:ext cx="3868551" cy="2245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Technical Specifications</a:t>
            </a:r>
            <a:endParaRPr/>
          </a:p>
        </p:txBody>
      </p:sp>
      <p:graphicFrame>
        <p:nvGraphicFramePr>
          <p:cNvPr id="102" name="Google Shape;102;p19"/>
          <p:cNvGraphicFramePr/>
          <p:nvPr/>
        </p:nvGraphicFramePr>
        <p:xfrm>
          <a:off x="311700" y="1599138"/>
          <a:ext cx="3000000" cy="3000000"/>
        </p:xfrm>
        <a:graphic>
          <a:graphicData uri="http://schemas.openxmlformats.org/drawingml/2006/table">
            <a:tbl>
              <a:tblPr>
                <a:noFill/>
                <a:tableStyleId>{135186C9-9D95-4B13-8B27-62C7CBAD8EA7}</a:tableStyleId>
              </a:tblPr>
              <a:tblGrid>
                <a:gridCol w="2551275"/>
                <a:gridCol w="1054525"/>
              </a:tblGrid>
              <a:tr h="407650">
                <a:tc>
                  <a:txBody>
                    <a:bodyPr/>
                    <a:lstStyle/>
                    <a:p>
                      <a:pPr indent="0" lvl="0" marL="63500" marR="0" rtl="0" algn="l">
                        <a:lnSpc>
                          <a:spcPct val="115000"/>
                        </a:lnSpc>
                        <a:spcBef>
                          <a:spcPts val="0"/>
                        </a:spcBef>
                        <a:spcAft>
                          <a:spcPts val="0"/>
                        </a:spcAft>
                        <a:buNone/>
                      </a:pPr>
                      <a:r>
                        <a:rPr b="1" lang="en" sz="1200">
                          <a:latin typeface="Times New Roman"/>
                          <a:ea typeface="Times New Roman"/>
                          <a:cs typeface="Times New Roman"/>
                          <a:sym typeface="Times New Roman"/>
                        </a:rPr>
                        <a:t>Item</a:t>
                      </a: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b="1" lang="en" sz="1200">
                          <a:latin typeface="Times New Roman"/>
                          <a:ea typeface="Times New Roman"/>
                          <a:cs typeface="Times New Roman"/>
                          <a:sym typeface="Times New Roman"/>
                        </a:rPr>
                        <a:t>Specification</a:t>
                      </a: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617125">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Supported Number of Devices in Network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&gt; 2 nodes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0765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Cost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&lt; $500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0765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Data Collection Frequency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100 Hz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0765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Battery Life (minimum)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4 hours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graphicFrame>
        <p:nvGraphicFramePr>
          <p:cNvPr id="103" name="Google Shape;103;p19"/>
          <p:cNvGraphicFramePr/>
          <p:nvPr/>
        </p:nvGraphicFramePr>
        <p:xfrm>
          <a:off x="4102250" y="1599150"/>
          <a:ext cx="3000000" cy="3000000"/>
        </p:xfrm>
        <a:graphic>
          <a:graphicData uri="http://schemas.openxmlformats.org/drawingml/2006/table">
            <a:tbl>
              <a:tblPr>
                <a:noFill/>
                <a:tableStyleId>{135186C9-9D95-4B13-8B27-62C7CBAD8EA7}</a:tableStyleId>
              </a:tblPr>
              <a:tblGrid>
                <a:gridCol w="2432800"/>
                <a:gridCol w="2432800"/>
              </a:tblGrid>
              <a:tr h="319000">
                <a:tc>
                  <a:txBody>
                    <a:bodyPr/>
                    <a:lstStyle/>
                    <a:p>
                      <a:pPr indent="0" lvl="0" marL="63500" marR="0" rtl="0" algn="l">
                        <a:lnSpc>
                          <a:spcPct val="115000"/>
                        </a:lnSpc>
                        <a:spcBef>
                          <a:spcPts val="0"/>
                        </a:spcBef>
                        <a:spcAft>
                          <a:spcPts val="0"/>
                        </a:spcAft>
                        <a:buNone/>
                      </a:pPr>
                      <a:r>
                        <a:rPr b="1" lang="en" sz="1200">
                          <a:latin typeface="Times New Roman"/>
                          <a:ea typeface="Times New Roman"/>
                          <a:cs typeface="Times New Roman"/>
                          <a:sym typeface="Times New Roman"/>
                        </a:rPr>
                        <a:t>Item</a:t>
                      </a: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b="1" lang="en" sz="1200">
                          <a:latin typeface="Times New Roman"/>
                          <a:ea typeface="Times New Roman"/>
                          <a:cs typeface="Times New Roman"/>
                          <a:sym typeface="Times New Roman"/>
                        </a:rPr>
                        <a:t>Specification</a:t>
                      </a: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65970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Zero Trust Protocol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1 handshake/transmission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8935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Hardware Access to Sensor Data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0 known vulnerable side-channel vectors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65970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Software Access to Sensor Data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0 leaks to non-authorized accesses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489350">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Resistance to “Fuzzing”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63500" marR="0" rtl="0" algn="l">
                        <a:lnSpc>
                          <a:spcPct val="115000"/>
                        </a:lnSpc>
                        <a:spcBef>
                          <a:spcPts val="0"/>
                        </a:spcBef>
                        <a:spcAft>
                          <a:spcPts val="0"/>
                        </a:spcAft>
                        <a:buNone/>
                      </a:pPr>
                      <a:r>
                        <a:rPr lang="en" sz="1200">
                          <a:latin typeface="Times New Roman"/>
                          <a:ea typeface="Times New Roman"/>
                          <a:cs typeface="Times New Roman"/>
                          <a:sym typeface="Times New Roman"/>
                        </a:rPr>
                        <a:t>0 device crashes </a:t>
                      </a:r>
                      <a:endParaRPr sz="1200">
                        <a:latin typeface="Times New Roman"/>
                        <a:ea typeface="Times New Roman"/>
                        <a:cs typeface="Times New Roman"/>
                        <a:sym typeface="Times New Roman"/>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
        <p:nvSpPr>
          <p:cNvPr id="104" name="Google Shape;104;p19"/>
          <p:cNvSpPr txBox="1"/>
          <p:nvPr>
            <p:ph idx="1" type="body"/>
          </p:nvPr>
        </p:nvSpPr>
        <p:spPr>
          <a:xfrm>
            <a:off x="233850" y="1150525"/>
            <a:ext cx="8520600" cy="496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en" sz="1700"/>
              <a:t>General System					  Security</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Design Approach and Details -- MQTT vs AMQP</a:t>
            </a:r>
            <a:endParaRPr>
              <a:highlight>
                <a:schemeClr val="accent6"/>
              </a:highlight>
            </a:endParaRPr>
          </a:p>
        </p:txBody>
      </p:sp>
      <p:graphicFrame>
        <p:nvGraphicFramePr>
          <p:cNvPr id="110" name="Google Shape;110;p20"/>
          <p:cNvGraphicFramePr/>
          <p:nvPr/>
        </p:nvGraphicFramePr>
        <p:xfrm>
          <a:off x="952500" y="1079175"/>
          <a:ext cx="3000000" cy="3000000"/>
        </p:xfrm>
        <a:graphic>
          <a:graphicData uri="http://schemas.openxmlformats.org/drawingml/2006/table">
            <a:tbl>
              <a:tblPr>
                <a:noFill/>
                <a:tableStyleId>{E4913854-F1CF-4749-9142-0F5DC99B5A0E}</a:tableStyleId>
              </a:tblPr>
              <a:tblGrid>
                <a:gridCol w="3619500"/>
                <a:gridCol w="3619500"/>
              </a:tblGrid>
              <a:tr h="381000">
                <a:tc>
                  <a:txBody>
                    <a:bodyPr/>
                    <a:lstStyle/>
                    <a:p>
                      <a:pPr indent="0" lvl="0" marL="0" rtl="0" algn="ctr">
                        <a:spcBef>
                          <a:spcPts val="0"/>
                        </a:spcBef>
                        <a:spcAft>
                          <a:spcPts val="0"/>
                        </a:spcAft>
                        <a:buNone/>
                      </a:pPr>
                      <a:r>
                        <a:rPr lang="en"/>
                        <a:t>AMQP</a:t>
                      </a:r>
                      <a:endParaRPr/>
                    </a:p>
                  </a:txBody>
                  <a:tcPr marT="91425" marB="91425" marR="91425" marL="91425"/>
                </a:tc>
                <a:tc>
                  <a:txBody>
                    <a:bodyPr/>
                    <a:lstStyle/>
                    <a:p>
                      <a:pPr indent="0" lvl="0" marL="0" rtl="0" algn="ctr">
                        <a:spcBef>
                          <a:spcPts val="0"/>
                        </a:spcBef>
                        <a:spcAft>
                          <a:spcPts val="0"/>
                        </a:spcAft>
                        <a:buNone/>
                      </a:pPr>
                      <a:r>
                        <a:rPr lang="en"/>
                        <a:t>MQTT</a:t>
                      </a:r>
                      <a:endParaRPr/>
                    </a:p>
                  </a:txBody>
                  <a:tcPr marT="91425" marB="91425" marR="91425" marL="91425"/>
                </a:tc>
              </a:tr>
              <a:tr h="381000">
                <a:tc>
                  <a:txBody>
                    <a:bodyPr/>
                    <a:lstStyle/>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Can be more secure.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More configurable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For Azure, AMQP is needed for using their service endpoints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For Azure, Microsoft offers various security features with AMQP </a:t>
                      </a:r>
                      <a:endParaRPr sz="1500">
                        <a:solidFill>
                          <a:schemeClr val="dk1"/>
                        </a:solidFill>
                        <a:highlight>
                          <a:schemeClr val="lt1"/>
                        </a:highlight>
                        <a:latin typeface="Times New Roman"/>
                        <a:ea typeface="Times New Roman"/>
                        <a:cs typeface="Times New Roman"/>
                        <a:sym typeface="Times New Roman"/>
                      </a:endParaRPr>
                    </a:p>
                    <a:p>
                      <a:pPr indent="0" lvl="0" marL="0" rtl="0" algn="l">
                        <a:spcBef>
                          <a:spcPts val="0"/>
                        </a:spcBef>
                        <a:spcAft>
                          <a:spcPts val="0"/>
                        </a:spcAft>
                        <a:buNone/>
                      </a:pPr>
                      <a:r>
                        <a:t/>
                      </a:r>
                      <a:endParaRPr/>
                    </a:p>
                  </a:txBody>
                  <a:tcPr marT="91425" marB="91425" marR="91425" marL="91425"/>
                </a:tc>
                <a:tc>
                  <a:txBody>
                    <a:bodyPr/>
                    <a:lstStyle/>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Low overhead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Simple to implement and send data from embedded systems.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Best for many small messages on low-bandwidth networks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For Azure, MQTT works well with Azure Data Lake Storage </a:t>
                      </a:r>
                      <a:endParaRPr sz="1500">
                        <a:solidFill>
                          <a:schemeClr val="dk1"/>
                        </a:solidFill>
                        <a:highlight>
                          <a:schemeClr val="lt1"/>
                        </a:highlight>
                        <a:latin typeface="Times New Roman"/>
                        <a:ea typeface="Times New Roman"/>
                        <a:cs typeface="Times New Roman"/>
                        <a:sym typeface="Times New Roman"/>
                      </a:endParaRPr>
                    </a:p>
                    <a:p>
                      <a:pPr indent="-323850" lvl="0" marL="685800" rtl="0" algn="l">
                        <a:lnSpc>
                          <a:spcPct val="115000"/>
                        </a:lnSpc>
                        <a:spcBef>
                          <a:spcPts val="0"/>
                        </a:spcBef>
                        <a:spcAft>
                          <a:spcPts val="0"/>
                        </a:spcAft>
                        <a:buClr>
                          <a:schemeClr val="dk1"/>
                        </a:buClr>
                        <a:buSzPts val="1500"/>
                        <a:buFont typeface="Times New Roman"/>
                        <a:buChar char="●"/>
                      </a:pPr>
                      <a:r>
                        <a:rPr lang="en" sz="1500">
                          <a:solidFill>
                            <a:schemeClr val="dk1"/>
                          </a:solidFill>
                          <a:highlight>
                            <a:schemeClr val="lt1"/>
                          </a:highlight>
                          <a:latin typeface="Times New Roman"/>
                          <a:ea typeface="Times New Roman"/>
                          <a:cs typeface="Times New Roman"/>
                          <a:sym typeface="Times New Roman"/>
                        </a:rPr>
                        <a:t>For Azure, IoT Protocol Gateway offers a way to bridge to AMQP if a service offering from MS is required</a:t>
                      </a:r>
                      <a:endParaRPr sz="2300">
                        <a:solidFill>
                          <a:schemeClr val="dk2"/>
                        </a:solidFill>
                      </a:endParaRPr>
                    </a:p>
                    <a:p>
                      <a:pPr indent="0" lvl="0" marL="0" rtl="0" algn="l">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Design Approach and Details -- RP4 vs LTE</a:t>
            </a:r>
            <a:endParaRPr>
              <a:highlight>
                <a:schemeClr val="accent6"/>
              </a:highlight>
            </a:endParaRPr>
          </a:p>
        </p:txBody>
      </p:sp>
      <p:graphicFrame>
        <p:nvGraphicFramePr>
          <p:cNvPr id="116" name="Google Shape;116;p21"/>
          <p:cNvGraphicFramePr/>
          <p:nvPr/>
        </p:nvGraphicFramePr>
        <p:xfrm>
          <a:off x="952500" y="1412650"/>
          <a:ext cx="3000000" cy="3000000"/>
        </p:xfrm>
        <a:graphic>
          <a:graphicData uri="http://schemas.openxmlformats.org/drawingml/2006/table">
            <a:tbl>
              <a:tblPr>
                <a:noFill/>
                <a:tableStyleId>{E4913854-F1CF-4749-9142-0F5DC99B5A0E}</a:tableStyleId>
              </a:tblPr>
              <a:tblGrid>
                <a:gridCol w="3619500"/>
                <a:gridCol w="3619500"/>
              </a:tblGrid>
              <a:tr h="381000">
                <a:tc>
                  <a:txBody>
                    <a:bodyPr/>
                    <a:lstStyle/>
                    <a:p>
                      <a:pPr indent="0" lvl="0" marL="0" rtl="0" algn="ctr">
                        <a:spcBef>
                          <a:spcPts val="0"/>
                        </a:spcBef>
                        <a:spcAft>
                          <a:spcPts val="0"/>
                        </a:spcAft>
                        <a:buNone/>
                      </a:pPr>
                      <a:r>
                        <a:rPr lang="en"/>
                        <a:t>LTE</a:t>
                      </a:r>
                      <a:endParaRPr/>
                    </a:p>
                  </a:txBody>
                  <a:tcPr marT="91425" marB="91425" marR="91425" marL="91425" anchor="ctr"/>
                </a:tc>
                <a:tc>
                  <a:txBody>
                    <a:bodyPr/>
                    <a:lstStyle/>
                    <a:p>
                      <a:pPr indent="0" lvl="0" marL="0" rtl="0" algn="ctr">
                        <a:spcBef>
                          <a:spcPts val="0"/>
                        </a:spcBef>
                        <a:spcAft>
                          <a:spcPts val="0"/>
                        </a:spcAft>
                        <a:buNone/>
                      </a:pPr>
                      <a:r>
                        <a:rPr lang="en"/>
                        <a:t>Separate Gateway (RP4)</a:t>
                      </a:r>
                      <a:endParaRPr/>
                    </a:p>
                  </a:txBody>
                  <a:tcPr marT="91425" marB="91425" marR="91425" marL="91425" anchor="ctr"/>
                </a:tc>
              </a:tr>
              <a:tr h="381000">
                <a:tc>
                  <a:txBody>
                    <a:bodyPr/>
                    <a:lstStyle/>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Lightweight system (eliminate the need for extra devices)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useful everywhere with a cellular connection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Security less complicated </a:t>
                      </a:r>
                      <a:endParaRPr sz="1800"/>
                    </a:p>
                  </a:txBody>
                  <a:tcPr marT="91425" marB="91425" marR="91425" marL="91425"/>
                </a:tc>
                <a:tc>
                  <a:txBody>
                    <a:bodyPr/>
                    <a:lstStyle/>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Initialization is easier.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More existing community support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More versatile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Allows for more complicated tasks to be completed. </a:t>
                      </a:r>
                      <a:endParaRPr>
                        <a:solidFill>
                          <a:schemeClr val="dk1"/>
                        </a:solidFill>
                        <a:highlight>
                          <a:schemeClr val="lt1"/>
                        </a:highlight>
                        <a:latin typeface="Times New Roman"/>
                        <a:ea typeface="Times New Roman"/>
                        <a:cs typeface="Times New Roman"/>
                        <a:sym typeface="Times New Roman"/>
                      </a:endParaRPr>
                    </a:p>
                    <a:p>
                      <a:pPr indent="-317500" lvl="0" marL="685800" rtl="0" algn="l">
                        <a:lnSpc>
                          <a:spcPct val="115000"/>
                        </a:lnSpc>
                        <a:spcBef>
                          <a:spcPts val="0"/>
                        </a:spcBef>
                        <a:spcAft>
                          <a:spcPts val="0"/>
                        </a:spcAft>
                        <a:buClr>
                          <a:schemeClr val="dk1"/>
                        </a:buClr>
                        <a:buSzPts val="1400"/>
                        <a:buFont typeface="Times New Roman"/>
                        <a:buChar char="●"/>
                      </a:pPr>
                      <a:r>
                        <a:rPr lang="en">
                          <a:solidFill>
                            <a:schemeClr val="dk1"/>
                          </a:solidFill>
                          <a:highlight>
                            <a:schemeClr val="lt1"/>
                          </a:highlight>
                          <a:latin typeface="Times New Roman"/>
                          <a:ea typeface="Times New Roman"/>
                          <a:cs typeface="Times New Roman"/>
                          <a:sym typeface="Times New Roman"/>
                        </a:rPr>
                        <a:t>Useful for future applications (doing work on the network edge, rather than going to the server for everything) </a:t>
                      </a:r>
                      <a:endParaRPr sz="2200">
                        <a:solidFill>
                          <a:schemeClr val="dk2"/>
                        </a:solidFill>
                      </a:endParaRPr>
                    </a:p>
                    <a:p>
                      <a:pPr indent="0" lvl="0" marL="0" rtl="0" algn="l">
                        <a:spcBef>
                          <a:spcPts val="0"/>
                        </a:spcBef>
                        <a:spcAft>
                          <a:spcPts val="0"/>
                        </a:spcAft>
                        <a:buNone/>
                      </a:pPr>
                      <a:r>
                        <a:t/>
                      </a:r>
                      <a:endParaRPr sz="1800"/>
                    </a:p>
                  </a:txBody>
                  <a:tcPr marT="91425" marB="91425" marR="91425" marL="91425"/>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