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Tan Tong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03T01:30:31.635">
    <p:pos x="196" y="280"/>
    <p:text>Considering cutting it down to make graphic more effective as shown in bourgeois slides and reduce time, how does this look?</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9-03T02:27:37.362">
    <p:pos x="196" y="725"/>
    <p:text>Want to talk here about that it's been proven to work underwater but requires calibration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9-03T02:24:25.841">
    <p:pos x="196" y="725"/>
    <p:text>Based off of kingfisher manual, battery packs are 14 Ah, which should provide plenty of excess with an individual one for jetson, hard to tell the exact power draw bc of course it depends on whats running but 10-15W seems appx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d62d3f2c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d62d3f2c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 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a51399ff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a51399ff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d62d3f2c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d62d3f2c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d6c3711d4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d6c3711d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e1c2ca1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e1c2ca1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e1c2ca1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e1c2ca1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e1c2ca12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e1c2ca12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e1c2ca12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e1c2ca12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d6c3711d4_5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d6c3711d4_5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d62d3f2c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d62d3f2c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a51399f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a51399f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a51399f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a51399f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a51399f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a51399f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a51399ff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ea51399ff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For our testing, we will be running 2 different tests: Detection Integration and Depth Estimation. For the Detection Integration Testing, the idea is to integrate the Zed 2i to ensure successful image streaming capabilities on the Jetson and perform real-time object detection. The way we were going to approach this was to first install the libraries and dependencies to stream data from the camera to the Jetson. Then we would mount the Zed 2i in the waterproof enclosure, calibrate the camera, and validate trash detection underwater. Lastly, we would mount the camera with the enclosure on the Kingfisher and </a:t>
            </a:r>
            <a:r>
              <a:rPr lang="en"/>
              <a:t>place</a:t>
            </a:r>
            <a:r>
              <a:rPr lang="en"/>
              <a:t> in pool with sample trash and non-trash objects at different known locations and different ranges, validating accuracy.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d6c3711d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ed6c3711d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For the Depth Estimation test, the idea is the use the Zed 2i camera’s depth capabilities to estimate the 3d locations of trash. To do this, we plan to first develop a depth estimation pipeline with the Zed 2i and validate the results in lab. Then, we would install the camera in the waterproof enclosure and validate depth estimation in a water tank. Lastly, we would mount the enclosure with the camera inside onto the Kingfisher and place in a pool with sample </a:t>
            </a:r>
            <a:r>
              <a:rPr lang="en"/>
              <a:t>trash objects like plastic bottles and bags at different known locations and different ranges. We would then validate the accuracy of the depth estimation</a:t>
            </a:r>
            <a:r>
              <a:rPr lang="en"/>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ed6c3711d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ed6c3711d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d62d3f2cc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d62d3f2cc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ed6c3711d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ed6c3711d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ed6c3711d4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ed6c3711d4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e1c2ca128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e1c2ca12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d6c3711d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d6c3711d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a51399ff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a51399f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d6c3711d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d6c3711d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d62d3f2c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d62d3f2c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d6c3711d4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d6c3711d4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 For the base robot platform, as shown here is the Kingfisher M100 as provided by Dr. West, it has been identified as the proof of concept USV platform. We were provided this so time wouldn’t be wasted on building a USV from scratch. As you can see, the Kingfisher consists of a 2 thruster modules, each having an individual motor providing differential thrusts.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d6c3711d4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d6c3711d4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We will be using 3 sensors in our design. There will be a GPS module for the Kingfisher’s position in the water, an IMU for vehicle orientation, and a Zed 2i stereo vision camera for trash detection and depth sensing and is expected to be placed in a forward facing orientation inside a waterproof enclosure. Based on IEEE paper cited, the Zed 2i has been proven to work underwater, but it would require calibration.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d62d3f2c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d62d3f2c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4749900"/>
            <a:ext cx="9144000" cy="3936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 name="Google Shape;14;p2"/>
          <p:cNvPicPr preferRelativeResize="0"/>
          <p:nvPr/>
        </p:nvPicPr>
        <p:blipFill rotWithShape="1">
          <a:blip r:embed="rId2">
            <a:alphaModFix/>
          </a:blip>
          <a:srcRect b="0" l="0" r="0" t="0"/>
          <a:stretch/>
        </p:blipFill>
        <p:spPr>
          <a:xfrm>
            <a:off x="2707896" y="3899671"/>
            <a:ext cx="3452107" cy="541657"/>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43875" y="4781626"/>
            <a:ext cx="1920550" cy="330150"/>
          </a:xfrm>
          <a:prstGeom prst="rect">
            <a:avLst/>
          </a:prstGeom>
          <a:noFill/>
          <a:ln>
            <a:noFill/>
          </a:ln>
        </p:spPr>
      </p:pic>
      <p:sp>
        <p:nvSpPr>
          <p:cNvPr id="16" name="Google Shape;16;p2"/>
          <p:cNvSpPr/>
          <p:nvPr/>
        </p:nvSpPr>
        <p:spPr>
          <a:xfrm>
            <a:off x="0" y="0"/>
            <a:ext cx="9144000" cy="3936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www.ros.org" TargetMode="External"/><Relationship Id="rId10" Type="http://schemas.openxmlformats.org/officeDocument/2006/relationships/image" Target="../media/image21.png"/><Relationship Id="rId9" Type="http://schemas.openxmlformats.org/officeDocument/2006/relationships/image" Target="../media/image18.png"/><Relationship Id="rId5" Type="http://schemas.openxmlformats.org/officeDocument/2006/relationships/hyperlink" Target="https://www.designnews.com/gadget-freak/ros-101-intro-robot-operating-system" TargetMode="External"/><Relationship Id="rId6" Type="http://schemas.openxmlformats.org/officeDocument/2006/relationships/image" Target="../media/image6.png"/><Relationship Id="rId7" Type="http://schemas.openxmlformats.org/officeDocument/2006/relationships/image" Target="../media/image17.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jreddie.com/darknet/yolov2/" TargetMode="External"/><Relationship Id="rId4" Type="http://schemas.openxmlformats.org/officeDocument/2006/relationships/hyperlink" Target="https://conservancy.umn.edu/handle/11299/214366" TargetMode="External"/><Relationship Id="rId5" Type="http://schemas.openxmlformats.org/officeDocument/2006/relationships/image" Target="../media/image26.png"/><Relationship Id="rId6"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dgs.un.org/goals/goal14" TargetMode="External"/><Relationship Id="rId4" Type="http://schemas.openxmlformats.org/officeDocument/2006/relationships/hyperlink" Target="https://oceanservice.noaa.gov/facts/why-care-about-ocean.html" TargetMode="External"/><Relationship Id="rId5" Type="http://schemas.openxmlformats.org/officeDocument/2006/relationships/hyperlink" Target="https://theoceancleanup.com/sources" TargetMode="External"/><Relationship Id="rId6" Type="http://schemas.openxmlformats.org/officeDocument/2006/relationships/hyperlink" Target="https://www.independent.com/2019/06/02/new-program-targets-down-river-plastic-waste/" TargetMode="External"/><Relationship Id="rId7"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github.com/bsb808/kingfisher_gazebo" TargetMode="External"/><Relationship Id="rId4" Type="http://schemas.openxmlformats.org/officeDocument/2006/relationships/hyperlink" Target="https://github.com/bsb808/usv_gazebo_plugins" TargetMode="External"/><Relationship Id="rId5" Type="http://schemas.openxmlformats.org/officeDocument/2006/relationships/image" Target="../media/image23.gif"/><Relationship Id="rId6" Type="http://schemas.openxmlformats.org/officeDocument/2006/relationships/image" Target="../media/image2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6.jpg"/><Relationship Id="rId5" Type="http://schemas.openxmlformats.org/officeDocument/2006/relationships/image" Target="../media/image36.jp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hyperlink" Target="https://oceanai.mit.edu/svn/moos-ivp-kfish/trunk/docs/kfish-m100-manual.pdf" TargetMode="External"/><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10.jpg"/><Relationship Id="rId10" Type="http://schemas.openxmlformats.org/officeDocument/2006/relationships/image" Target="../media/image9.png"/><Relationship Id="rId9" Type="http://schemas.openxmlformats.org/officeDocument/2006/relationships/hyperlink" Target="https://ieeexplore.ieee.org/stamp/stamp.jsp?arnumber=8867236" TargetMode="External"/><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2.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300">
                <a:solidFill>
                  <a:schemeClr val="dk1"/>
                </a:solidFill>
              </a:rPr>
              <a:t>ECE 4872: Final Semester ECE Senior Design</a:t>
            </a:r>
            <a:endParaRPr sz="2300">
              <a:solidFill>
                <a:schemeClr val="dk1"/>
              </a:solidFill>
            </a:endParaRPr>
          </a:p>
          <a:p>
            <a:pPr indent="0" lvl="0" marL="0" rtl="0" algn="ctr">
              <a:spcBef>
                <a:spcPts val="0"/>
              </a:spcBef>
              <a:spcAft>
                <a:spcPts val="0"/>
              </a:spcAft>
              <a:buNone/>
            </a:pPr>
            <a:r>
              <a:rPr lang="en" sz="2300">
                <a:solidFill>
                  <a:schemeClr val="dk1"/>
                </a:solidFill>
              </a:rPr>
              <a:t>9/21/2021</a:t>
            </a:r>
            <a:endParaRPr sz="2300">
              <a:solidFill>
                <a:schemeClr val="dk1"/>
              </a:solidFill>
            </a:endParaRPr>
          </a:p>
        </p:txBody>
      </p:sp>
      <p:sp>
        <p:nvSpPr>
          <p:cNvPr id="59" name="Google Shape;59;p13"/>
          <p:cNvSpPr txBox="1"/>
          <p:nvPr/>
        </p:nvSpPr>
        <p:spPr>
          <a:xfrm>
            <a:off x="792750" y="1007475"/>
            <a:ext cx="7583100" cy="173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t>Ecolymer River Cleanup Robot</a:t>
            </a:r>
            <a:endParaRPr b="1" sz="3200"/>
          </a:p>
          <a:p>
            <a:pPr indent="0" lvl="0" marL="0" rtl="0" algn="ctr">
              <a:spcBef>
                <a:spcPts val="0"/>
              </a:spcBef>
              <a:spcAft>
                <a:spcPts val="0"/>
              </a:spcAft>
              <a:buNone/>
            </a:pPr>
            <a:r>
              <a:rPr lang="en" sz="2300"/>
              <a:t>Systems Integration of an </a:t>
            </a:r>
            <a:r>
              <a:rPr lang="en" sz="2300"/>
              <a:t>Unmanned Surface Vehicle for Autonomous Removal of Plastic Waste in Aquatic Environments</a:t>
            </a: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275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Architecture</a:t>
            </a:r>
            <a:endParaRPr/>
          </a:p>
        </p:txBody>
      </p:sp>
      <p:pic>
        <p:nvPicPr>
          <p:cNvPr id="139" name="Google Shape;139;p22"/>
          <p:cNvPicPr preferRelativeResize="0"/>
          <p:nvPr/>
        </p:nvPicPr>
        <p:blipFill>
          <a:blip r:embed="rId3">
            <a:alphaModFix/>
          </a:blip>
          <a:stretch>
            <a:fillRect/>
          </a:stretch>
        </p:blipFill>
        <p:spPr>
          <a:xfrm>
            <a:off x="766925" y="3055201"/>
            <a:ext cx="2713449" cy="1207750"/>
          </a:xfrm>
          <a:prstGeom prst="rect">
            <a:avLst/>
          </a:prstGeom>
          <a:noFill/>
          <a:ln>
            <a:noFill/>
          </a:ln>
        </p:spPr>
      </p:pic>
      <p:sp>
        <p:nvSpPr>
          <p:cNvPr id="140" name="Google Shape;140;p22"/>
          <p:cNvSpPr txBox="1"/>
          <p:nvPr/>
        </p:nvSpPr>
        <p:spPr>
          <a:xfrm>
            <a:off x="264825" y="4702225"/>
            <a:ext cx="849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 </a:t>
            </a:r>
            <a:r>
              <a:rPr lang="en" sz="800" u="sng">
                <a:solidFill>
                  <a:schemeClr val="hlink"/>
                </a:solidFill>
                <a:hlinkClick r:id="rId4"/>
              </a:rPr>
              <a:t>https://www.ros.org</a:t>
            </a:r>
            <a:r>
              <a:rPr lang="en" sz="800"/>
              <a:t> </a:t>
            </a:r>
            <a:endParaRPr sz="800"/>
          </a:p>
          <a:p>
            <a:pPr indent="0" lvl="0" marL="0" rtl="0" algn="l">
              <a:spcBef>
                <a:spcPts val="0"/>
              </a:spcBef>
              <a:spcAft>
                <a:spcPts val="0"/>
              </a:spcAft>
              <a:buNone/>
            </a:pPr>
            <a:r>
              <a:rPr lang="en" sz="800"/>
              <a:t>[2] </a:t>
            </a:r>
            <a:r>
              <a:rPr lang="en" sz="800" u="sng">
                <a:solidFill>
                  <a:schemeClr val="hlink"/>
                </a:solidFill>
                <a:hlinkClick r:id="rId5"/>
              </a:rPr>
              <a:t>https://www.designnews.com/gadget-freak/ros-101-intro-robot-operating-system</a:t>
            </a:r>
            <a:r>
              <a:rPr lang="en" sz="800"/>
              <a:t> </a:t>
            </a:r>
            <a:endParaRPr sz="800"/>
          </a:p>
        </p:txBody>
      </p:sp>
      <p:sp>
        <p:nvSpPr>
          <p:cNvPr id="141" name="Google Shape;141;p22"/>
          <p:cNvSpPr txBox="1"/>
          <p:nvPr/>
        </p:nvSpPr>
        <p:spPr>
          <a:xfrm>
            <a:off x="-53025" y="2517612"/>
            <a:ext cx="4191900" cy="515700"/>
          </a:xfrm>
          <a:prstGeom prst="rect">
            <a:avLst/>
          </a:prstGeom>
          <a:noFill/>
          <a:ln>
            <a:noFill/>
          </a:ln>
        </p:spPr>
        <p:txBody>
          <a:bodyPr anchorCtr="0" anchor="t" bIns="91425" lIns="91425" spcFirstLastPara="1" rIns="91425" wrap="square" tIns="91425">
            <a:sp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rPr>
              <a:t>Utilizing the Robot Operating System (ROS) [1] for communication between modules</a:t>
            </a:r>
            <a:endParaRPr sz="1100">
              <a:solidFill>
                <a:schemeClr val="dk1"/>
              </a:solidFill>
            </a:endParaRPr>
          </a:p>
        </p:txBody>
      </p:sp>
      <p:pic>
        <p:nvPicPr>
          <p:cNvPr id="142" name="Google Shape;142;p22"/>
          <p:cNvPicPr preferRelativeResize="0"/>
          <p:nvPr/>
        </p:nvPicPr>
        <p:blipFill>
          <a:blip r:embed="rId6">
            <a:alphaModFix/>
          </a:blip>
          <a:stretch>
            <a:fillRect/>
          </a:stretch>
        </p:blipFill>
        <p:spPr>
          <a:xfrm>
            <a:off x="6401650" y="4499100"/>
            <a:ext cx="285842" cy="298875"/>
          </a:xfrm>
          <a:prstGeom prst="rect">
            <a:avLst/>
          </a:prstGeom>
          <a:noFill/>
          <a:ln>
            <a:noFill/>
          </a:ln>
        </p:spPr>
      </p:pic>
      <p:pic>
        <p:nvPicPr>
          <p:cNvPr id="143" name="Google Shape;143;p22"/>
          <p:cNvPicPr preferRelativeResize="0"/>
          <p:nvPr/>
        </p:nvPicPr>
        <p:blipFill>
          <a:blip r:embed="rId7">
            <a:alphaModFix/>
          </a:blip>
          <a:stretch>
            <a:fillRect/>
          </a:stretch>
        </p:blipFill>
        <p:spPr>
          <a:xfrm>
            <a:off x="6876460" y="4528493"/>
            <a:ext cx="258090" cy="240050"/>
          </a:xfrm>
          <a:prstGeom prst="rect">
            <a:avLst/>
          </a:prstGeom>
          <a:noFill/>
          <a:ln>
            <a:noFill/>
          </a:ln>
        </p:spPr>
      </p:pic>
      <p:pic>
        <p:nvPicPr>
          <p:cNvPr id="144" name="Google Shape;144;p22"/>
          <p:cNvPicPr preferRelativeResize="0"/>
          <p:nvPr/>
        </p:nvPicPr>
        <p:blipFill>
          <a:blip r:embed="rId8">
            <a:alphaModFix/>
          </a:blip>
          <a:stretch>
            <a:fillRect/>
          </a:stretch>
        </p:blipFill>
        <p:spPr>
          <a:xfrm>
            <a:off x="5413450" y="4551063"/>
            <a:ext cx="776125" cy="194925"/>
          </a:xfrm>
          <a:prstGeom prst="rect">
            <a:avLst/>
          </a:prstGeom>
          <a:noFill/>
          <a:ln>
            <a:noFill/>
          </a:ln>
        </p:spPr>
      </p:pic>
      <p:pic>
        <p:nvPicPr>
          <p:cNvPr id="145" name="Google Shape;145;p22"/>
          <p:cNvPicPr preferRelativeResize="0"/>
          <p:nvPr/>
        </p:nvPicPr>
        <p:blipFill>
          <a:blip r:embed="rId9">
            <a:alphaModFix/>
          </a:blip>
          <a:stretch>
            <a:fillRect/>
          </a:stretch>
        </p:blipFill>
        <p:spPr>
          <a:xfrm>
            <a:off x="7299387" y="4521525"/>
            <a:ext cx="372425" cy="254002"/>
          </a:xfrm>
          <a:prstGeom prst="rect">
            <a:avLst/>
          </a:prstGeom>
          <a:noFill/>
          <a:ln>
            <a:noFill/>
          </a:ln>
        </p:spPr>
      </p:pic>
      <p:pic>
        <p:nvPicPr>
          <p:cNvPr id="146" name="Google Shape;146;p22"/>
          <p:cNvPicPr preferRelativeResize="0"/>
          <p:nvPr/>
        </p:nvPicPr>
        <p:blipFill>
          <a:blip r:embed="rId10">
            <a:alphaModFix/>
          </a:blip>
          <a:stretch>
            <a:fillRect/>
          </a:stretch>
        </p:blipFill>
        <p:spPr>
          <a:xfrm>
            <a:off x="3750350" y="1818000"/>
            <a:ext cx="5258675" cy="2681099"/>
          </a:xfrm>
          <a:prstGeom prst="rect">
            <a:avLst/>
          </a:prstGeom>
          <a:noFill/>
          <a:ln>
            <a:noFill/>
          </a:ln>
        </p:spPr>
      </p:pic>
      <p:sp>
        <p:nvSpPr>
          <p:cNvPr id="147" name="Google Shape;147;p22"/>
          <p:cNvSpPr txBox="1"/>
          <p:nvPr/>
        </p:nvSpPr>
        <p:spPr>
          <a:xfrm>
            <a:off x="-28900" y="848675"/>
            <a:ext cx="5143500" cy="13545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Char char="-"/>
            </a:pPr>
            <a:r>
              <a:rPr lang="en" sz="1100"/>
              <a:t>Our </a:t>
            </a:r>
            <a:r>
              <a:rPr lang="en" sz="1100"/>
              <a:t>software architecture consists of 5 main modules: </a:t>
            </a:r>
            <a:endParaRPr sz="1100"/>
          </a:p>
          <a:p>
            <a:pPr indent="-298450" lvl="1" marL="914400" rtl="0" algn="l">
              <a:spcBef>
                <a:spcPts val="0"/>
              </a:spcBef>
              <a:spcAft>
                <a:spcPts val="0"/>
              </a:spcAft>
              <a:buSzPts val="1100"/>
              <a:buChar char="-"/>
            </a:pPr>
            <a:r>
              <a:rPr b="1" lang="en" sz="1100">
                <a:solidFill>
                  <a:schemeClr val="dk1"/>
                </a:solidFill>
              </a:rPr>
              <a:t>Detection Module</a:t>
            </a:r>
            <a:r>
              <a:rPr lang="en" sz="1100">
                <a:solidFill>
                  <a:schemeClr val="dk1"/>
                </a:solidFill>
              </a:rPr>
              <a:t>: detects plastic in an image frame</a:t>
            </a:r>
            <a:endParaRPr sz="1100">
              <a:solidFill>
                <a:schemeClr val="dk1"/>
              </a:solidFill>
            </a:endParaRPr>
          </a:p>
          <a:p>
            <a:pPr indent="-298450" lvl="1" marL="914400" rtl="0" algn="l">
              <a:spcBef>
                <a:spcPts val="0"/>
              </a:spcBef>
              <a:spcAft>
                <a:spcPts val="0"/>
              </a:spcAft>
              <a:buClr>
                <a:schemeClr val="dk1"/>
              </a:buClr>
              <a:buSzPts val="1100"/>
              <a:buChar char="-"/>
            </a:pPr>
            <a:r>
              <a:rPr b="1" lang="en" sz="1100">
                <a:solidFill>
                  <a:schemeClr val="dk1"/>
                </a:solidFill>
              </a:rPr>
              <a:t>Depth Estimation Module</a:t>
            </a:r>
            <a:r>
              <a:rPr lang="en" sz="1100">
                <a:solidFill>
                  <a:schemeClr val="dk1"/>
                </a:solidFill>
              </a:rPr>
              <a:t>: outputs detected 3D point-cloud data</a:t>
            </a:r>
            <a:endParaRPr sz="1100">
              <a:solidFill>
                <a:schemeClr val="dk1"/>
              </a:solidFill>
            </a:endParaRPr>
          </a:p>
          <a:p>
            <a:pPr indent="-298450" lvl="1" marL="914400" rtl="0" algn="l">
              <a:spcBef>
                <a:spcPts val="0"/>
              </a:spcBef>
              <a:spcAft>
                <a:spcPts val="0"/>
              </a:spcAft>
              <a:buClr>
                <a:schemeClr val="dk1"/>
              </a:buClr>
              <a:buSzPts val="1100"/>
              <a:buChar char="-"/>
            </a:pPr>
            <a:r>
              <a:rPr b="1" lang="en" sz="1100">
                <a:solidFill>
                  <a:schemeClr val="dk1"/>
                </a:solidFill>
              </a:rPr>
              <a:t>Plastic Localization Module</a:t>
            </a:r>
            <a:r>
              <a:rPr lang="en" sz="1100">
                <a:solidFill>
                  <a:schemeClr val="dk1"/>
                </a:solidFill>
              </a:rPr>
              <a:t>:  estimate the positions of the trash</a:t>
            </a:r>
            <a:endParaRPr sz="1100">
              <a:solidFill>
                <a:schemeClr val="dk1"/>
              </a:solidFill>
            </a:endParaRPr>
          </a:p>
          <a:p>
            <a:pPr indent="-298450" lvl="1" marL="914400" rtl="0" algn="l">
              <a:spcBef>
                <a:spcPts val="0"/>
              </a:spcBef>
              <a:spcAft>
                <a:spcPts val="0"/>
              </a:spcAft>
              <a:buClr>
                <a:schemeClr val="dk1"/>
              </a:buClr>
              <a:buSzPts val="1100"/>
              <a:buChar char="-"/>
            </a:pPr>
            <a:r>
              <a:rPr b="1" lang="en" sz="1100">
                <a:solidFill>
                  <a:schemeClr val="dk1"/>
                </a:solidFill>
              </a:rPr>
              <a:t>State Estimation Module</a:t>
            </a:r>
            <a:r>
              <a:rPr lang="en" sz="1100">
                <a:solidFill>
                  <a:schemeClr val="dk1"/>
                </a:solidFill>
              </a:rPr>
              <a:t>: outputs robot state estimates </a:t>
            </a:r>
            <a:endParaRPr sz="1100">
              <a:solidFill>
                <a:schemeClr val="dk1"/>
              </a:solidFill>
            </a:endParaRPr>
          </a:p>
          <a:p>
            <a:pPr indent="-298450" lvl="1" marL="914400" rtl="0" algn="l">
              <a:spcBef>
                <a:spcPts val="0"/>
              </a:spcBef>
              <a:spcAft>
                <a:spcPts val="0"/>
              </a:spcAft>
              <a:buClr>
                <a:schemeClr val="dk1"/>
              </a:buClr>
              <a:buSzPts val="1100"/>
              <a:buChar char="-"/>
            </a:pPr>
            <a:r>
              <a:rPr b="1" lang="en" sz="1100">
                <a:solidFill>
                  <a:schemeClr val="dk1"/>
                </a:solidFill>
              </a:rPr>
              <a:t>Navigation Module</a:t>
            </a:r>
            <a:r>
              <a:rPr lang="en" sz="1100">
                <a:solidFill>
                  <a:schemeClr val="dk1"/>
                </a:solidFill>
              </a:rPr>
              <a:t>: outputs commanded velocities to KF</a:t>
            </a:r>
            <a:endParaRPr sz="1200">
              <a:solidFill>
                <a:schemeClr val="dk1"/>
              </a:solidFill>
            </a:endParaRPr>
          </a:p>
          <a:p>
            <a:pPr indent="0" lvl="0" marL="0" rtl="0" algn="l">
              <a:spcBef>
                <a:spcPts val="0"/>
              </a:spcBef>
              <a:spcAft>
                <a:spcPts val="0"/>
              </a:spcAft>
              <a:buNone/>
            </a:pPr>
            <a:r>
              <a:t/>
            </a:r>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287400" y="56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Perception: detection of underwater plastic waste</a:t>
            </a:r>
            <a:endParaRPr/>
          </a:p>
        </p:txBody>
      </p:sp>
      <p:sp>
        <p:nvSpPr>
          <p:cNvPr id="153" name="Google Shape;153;p23"/>
          <p:cNvSpPr txBox="1"/>
          <p:nvPr>
            <p:ph idx="1" type="body"/>
          </p:nvPr>
        </p:nvSpPr>
        <p:spPr>
          <a:xfrm>
            <a:off x="306725" y="603600"/>
            <a:ext cx="8569200" cy="2943000"/>
          </a:xfrm>
          <a:prstGeom prst="rect">
            <a:avLst/>
          </a:prstGeom>
        </p:spPr>
        <p:txBody>
          <a:bodyPr anchorCtr="0" anchor="t" bIns="91425" lIns="91425" spcFirstLastPara="1" rIns="91425" wrap="square" tIns="91425">
            <a:noAutofit/>
          </a:bodyPr>
          <a:lstStyle/>
          <a:p>
            <a:pPr indent="-310832" lvl="0" marL="457200" rtl="0" algn="l">
              <a:lnSpc>
                <a:spcPct val="95000"/>
              </a:lnSpc>
              <a:spcBef>
                <a:spcPts val="0"/>
              </a:spcBef>
              <a:spcAft>
                <a:spcPts val="0"/>
              </a:spcAft>
              <a:buClr>
                <a:schemeClr val="dk1"/>
              </a:buClr>
              <a:buSzPts val="1295"/>
              <a:buChar char="-"/>
            </a:pPr>
            <a:r>
              <a:rPr lang="en" sz="1302">
                <a:solidFill>
                  <a:schemeClr val="dk1"/>
                </a:solidFill>
              </a:rPr>
              <a:t>Underwater plastic water will be </a:t>
            </a:r>
            <a:r>
              <a:rPr lang="en" sz="1302">
                <a:solidFill>
                  <a:schemeClr val="dk1"/>
                </a:solidFill>
              </a:rPr>
              <a:t>detected using a real-time performing object detection system</a:t>
            </a:r>
            <a:r>
              <a:rPr lang="en" sz="1302">
                <a:solidFill>
                  <a:schemeClr val="dk1"/>
                </a:solidFill>
              </a:rPr>
              <a:t>: Yolov2 </a:t>
            </a:r>
            <a:r>
              <a:rPr lang="en" sz="1210">
                <a:solidFill>
                  <a:schemeClr val="dk1"/>
                </a:solidFill>
              </a:rPr>
              <a:t>[1].</a:t>
            </a:r>
            <a:r>
              <a:rPr lang="en" sz="1117">
                <a:solidFill>
                  <a:schemeClr val="dk1"/>
                </a:solidFill>
              </a:rPr>
              <a:t> </a:t>
            </a:r>
            <a:endParaRPr sz="1117">
              <a:solidFill>
                <a:schemeClr val="dk1"/>
              </a:solidFill>
            </a:endParaRPr>
          </a:p>
          <a:p>
            <a:pPr indent="-317182" lvl="1" marL="914400" rtl="0" algn="l">
              <a:lnSpc>
                <a:spcPct val="95000"/>
              </a:lnSpc>
              <a:spcBef>
                <a:spcPts val="0"/>
              </a:spcBef>
              <a:spcAft>
                <a:spcPts val="0"/>
              </a:spcAft>
              <a:buClr>
                <a:schemeClr val="dk1"/>
              </a:buClr>
              <a:buSzPts val="1395"/>
              <a:buChar char="-"/>
            </a:pPr>
            <a:r>
              <a:rPr lang="en" sz="1302">
                <a:solidFill>
                  <a:schemeClr val="dk1"/>
                </a:solidFill>
              </a:rPr>
              <a:t>Runs images through a neural network with the ability to </a:t>
            </a:r>
            <a:r>
              <a:rPr b="1" lang="en" sz="1302">
                <a:solidFill>
                  <a:schemeClr val="dk1"/>
                </a:solidFill>
              </a:rPr>
              <a:t>classify and localize</a:t>
            </a:r>
            <a:r>
              <a:rPr lang="en" sz="1302">
                <a:solidFill>
                  <a:schemeClr val="dk1"/>
                </a:solidFill>
              </a:rPr>
              <a:t> an object </a:t>
            </a:r>
            <a:endParaRPr sz="1302">
              <a:solidFill>
                <a:schemeClr val="dk1"/>
              </a:solidFill>
            </a:endParaRPr>
          </a:p>
          <a:p>
            <a:pPr indent="-317182" lvl="1" marL="914400" rtl="0" algn="l">
              <a:lnSpc>
                <a:spcPct val="95000"/>
              </a:lnSpc>
              <a:spcBef>
                <a:spcPts val="0"/>
              </a:spcBef>
              <a:spcAft>
                <a:spcPts val="0"/>
              </a:spcAft>
              <a:buClr>
                <a:schemeClr val="dk1"/>
              </a:buClr>
              <a:buSzPts val="1395"/>
              <a:buChar char="-"/>
            </a:pPr>
            <a:r>
              <a:rPr lang="en" sz="1302">
                <a:solidFill>
                  <a:schemeClr val="dk1"/>
                </a:solidFill>
              </a:rPr>
              <a:t>Outputs the </a:t>
            </a:r>
            <a:r>
              <a:rPr b="1" lang="en" sz="1302">
                <a:solidFill>
                  <a:schemeClr val="dk1"/>
                </a:solidFill>
              </a:rPr>
              <a:t>bounding boxes</a:t>
            </a:r>
            <a:r>
              <a:rPr lang="en" sz="1302">
                <a:solidFill>
                  <a:schemeClr val="dk1"/>
                </a:solidFill>
              </a:rPr>
              <a:t> (relative pixel locations) around the detected object </a:t>
            </a:r>
            <a:endParaRPr sz="1302">
              <a:solidFill>
                <a:schemeClr val="dk1"/>
              </a:solidFill>
            </a:endParaRPr>
          </a:p>
          <a:p>
            <a:pPr indent="0" lvl="0" marL="0" rtl="0" algn="l">
              <a:lnSpc>
                <a:spcPct val="95000"/>
              </a:lnSpc>
              <a:spcBef>
                <a:spcPts val="1200"/>
              </a:spcBef>
              <a:spcAft>
                <a:spcPts val="0"/>
              </a:spcAft>
              <a:buSzPts val="1018"/>
              <a:buNone/>
            </a:pPr>
            <a:r>
              <a:t/>
            </a:r>
            <a:endParaRPr sz="1110">
              <a:solidFill>
                <a:schemeClr val="dk1"/>
              </a:solidFill>
            </a:endParaRPr>
          </a:p>
          <a:p>
            <a:pPr indent="0" lvl="0" marL="0" rtl="0" algn="l">
              <a:lnSpc>
                <a:spcPct val="95000"/>
              </a:lnSpc>
              <a:spcBef>
                <a:spcPts val="1200"/>
              </a:spcBef>
              <a:spcAft>
                <a:spcPts val="0"/>
              </a:spcAft>
              <a:buSzPts val="1018"/>
              <a:buNone/>
            </a:pPr>
            <a:r>
              <a:t/>
            </a:r>
            <a:endParaRPr sz="1110">
              <a:solidFill>
                <a:schemeClr val="dk1"/>
              </a:solidFill>
            </a:endParaRPr>
          </a:p>
          <a:p>
            <a:pPr indent="0" lvl="0" marL="0" rtl="0" algn="l">
              <a:lnSpc>
                <a:spcPct val="95000"/>
              </a:lnSpc>
              <a:spcBef>
                <a:spcPts val="1200"/>
              </a:spcBef>
              <a:spcAft>
                <a:spcPts val="0"/>
              </a:spcAft>
              <a:buSzPts val="1018"/>
              <a:buNone/>
            </a:pPr>
            <a:r>
              <a:t/>
            </a:r>
            <a:endParaRPr sz="1110">
              <a:solidFill>
                <a:schemeClr val="dk1"/>
              </a:solidFill>
            </a:endParaRPr>
          </a:p>
          <a:p>
            <a:pPr indent="0" lvl="0" marL="0" rtl="0" algn="l">
              <a:lnSpc>
                <a:spcPct val="95000"/>
              </a:lnSpc>
              <a:spcBef>
                <a:spcPts val="1200"/>
              </a:spcBef>
              <a:spcAft>
                <a:spcPts val="0"/>
              </a:spcAft>
              <a:buSzPts val="1018"/>
              <a:buNone/>
            </a:pPr>
            <a:r>
              <a:t/>
            </a:r>
            <a:endParaRPr sz="1110">
              <a:solidFill>
                <a:schemeClr val="dk1"/>
              </a:solidFill>
            </a:endParaRPr>
          </a:p>
          <a:p>
            <a:pPr indent="0" lvl="0" marL="457200" rtl="0" algn="l">
              <a:lnSpc>
                <a:spcPct val="95000"/>
              </a:lnSpc>
              <a:spcBef>
                <a:spcPts val="1200"/>
              </a:spcBef>
              <a:spcAft>
                <a:spcPts val="0"/>
              </a:spcAft>
              <a:buNone/>
            </a:pPr>
            <a:r>
              <a:t/>
            </a:r>
            <a:endParaRPr sz="1110">
              <a:solidFill>
                <a:schemeClr val="dk1"/>
              </a:solidFill>
            </a:endParaRPr>
          </a:p>
          <a:p>
            <a:pPr indent="-299085" lvl="0" marL="457200" rtl="0" algn="l">
              <a:lnSpc>
                <a:spcPct val="95000"/>
              </a:lnSpc>
              <a:spcBef>
                <a:spcPts val="1200"/>
              </a:spcBef>
              <a:spcAft>
                <a:spcPts val="0"/>
              </a:spcAft>
              <a:buClr>
                <a:schemeClr val="dk1"/>
              </a:buClr>
              <a:buSzPts val="1110"/>
              <a:buChar char="-"/>
            </a:pPr>
            <a:r>
              <a:rPr lang="en" sz="1110">
                <a:solidFill>
                  <a:schemeClr val="dk1"/>
                </a:solidFill>
              </a:rPr>
              <a:t>The pre-trained weights on the trash_ICRA19 [2] dataset will be used </a:t>
            </a:r>
            <a:endParaRPr sz="1110">
              <a:solidFill>
                <a:schemeClr val="dk1"/>
              </a:solidFill>
            </a:endParaRPr>
          </a:p>
          <a:p>
            <a:pPr indent="-299085" lvl="1" marL="914400" rtl="0" algn="l">
              <a:lnSpc>
                <a:spcPct val="95000"/>
              </a:lnSpc>
              <a:spcBef>
                <a:spcPts val="0"/>
              </a:spcBef>
              <a:spcAft>
                <a:spcPts val="0"/>
              </a:spcAft>
              <a:buClr>
                <a:schemeClr val="dk1"/>
              </a:buClr>
              <a:buSzPts val="1110"/>
              <a:buChar char="-"/>
            </a:pPr>
            <a:r>
              <a:rPr lang="en" sz="1110">
                <a:solidFill>
                  <a:schemeClr val="dk1"/>
                </a:solidFill>
              </a:rPr>
              <a:t>Trained to detect three object classes: </a:t>
            </a:r>
            <a:r>
              <a:rPr b="1" lang="en" sz="1110">
                <a:solidFill>
                  <a:schemeClr val="dk1"/>
                </a:solidFill>
              </a:rPr>
              <a:t>plastic</a:t>
            </a:r>
            <a:r>
              <a:rPr lang="en" sz="1110">
                <a:solidFill>
                  <a:schemeClr val="dk1"/>
                </a:solidFill>
              </a:rPr>
              <a:t>, marine biology, and ROV (remotely operated vehicle) </a:t>
            </a:r>
            <a:endParaRPr sz="1110">
              <a:solidFill>
                <a:schemeClr val="dk1"/>
              </a:solidFill>
            </a:endParaRPr>
          </a:p>
        </p:txBody>
      </p:sp>
      <p:sp>
        <p:nvSpPr>
          <p:cNvPr id="154" name="Google Shape;154;p23"/>
          <p:cNvSpPr txBox="1"/>
          <p:nvPr/>
        </p:nvSpPr>
        <p:spPr>
          <a:xfrm>
            <a:off x="331025" y="4712400"/>
            <a:ext cx="8520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 </a:t>
            </a:r>
            <a:r>
              <a:rPr lang="en" sz="800" u="sng">
                <a:solidFill>
                  <a:schemeClr val="hlink"/>
                </a:solidFill>
                <a:hlinkClick r:id="rId3"/>
              </a:rPr>
              <a:t>https://pjreddie.com/darknet/yolov2/</a:t>
            </a:r>
            <a:r>
              <a:rPr lang="en" sz="800"/>
              <a:t> </a:t>
            </a:r>
            <a:endParaRPr sz="800"/>
          </a:p>
          <a:p>
            <a:pPr indent="0" lvl="0" marL="0" rtl="0" algn="l">
              <a:spcBef>
                <a:spcPts val="0"/>
              </a:spcBef>
              <a:spcAft>
                <a:spcPts val="0"/>
              </a:spcAft>
              <a:buNone/>
            </a:pPr>
            <a:r>
              <a:rPr lang="en" sz="800"/>
              <a:t>[2] </a:t>
            </a:r>
            <a:r>
              <a:rPr lang="en" sz="800" u="sng">
                <a:solidFill>
                  <a:schemeClr val="hlink"/>
                </a:solidFill>
                <a:hlinkClick r:id="rId4"/>
              </a:rPr>
              <a:t>https://conservancy.umn.edu/handle/11299/214366</a:t>
            </a:r>
            <a:r>
              <a:rPr lang="en" sz="800"/>
              <a:t> </a:t>
            </a:r>
            <a:endParaRPr sz="800"/>
          </a:p>
        </p:txBody>
      </p:sp>
      <p:pic>
        <p:nvPicPr>
          <p:cNvPr id="155" name="Google Shape;155;p23"/>
          <p:cNvPicPr preferRelativeResize="0"/>
          <p:nvPr/>
        </p:nvPicPr>
        <p:blipFill>
          <a:blip r:embed="rId5">
            <a:alphaModFix/>
          </a:blip>
          <a:stretch>
            <a:fillRect/>
          </a:stretch>
        </p:blipFill>
        <p:spPr>
          <a:xfrm>
            <a:off x="2196700" y="1552787"/>
            <a:ext cx="4301651" cy="1214825"/>
          </a:xfrm>
          <a:prstGeom prst="rect">
            <a:avLst/>
          </a:prstGeom>
          <a:noFill/>
          <a:ln>
            <a:noFill/>
          </a:ln>
        </p:spPr>
      </p:pic>
      <p:pic>
        <p:nvPicPr>
          <p:cNvPr id="156" name="Google Shape;156;p23"/>
          <p:cNvPicPr preferRelativeResize="0"/>
          <p:nvPr/>
        </p:nvPicPr>
        <p:blipFill>
          <a:blip r:embed="rId6">
            <a:alphaModFix/>
          </a:blip>
          <a:stretch>
            <a:fillRect/>
          </a:stretch>
        </p:blipFill>
        <p:spPr>
          <a:xfrm>
            <a:off x="2360200" y="3546601"/>
            <a:ext cx="3881948" cy="118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165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Perception: Depth Estimation</a:t>
            </a:r>
            <a:endParaRPr/>
          </a:p>
        </p:txBody>
      </p:sp>
      <p:sp>
        <p:nvSpPr>
          <p:cNvPr id="162" name="Google Shape;162;p24"/>
          <p:cNvSpPr txBox="1"/>
          <p:nvPr/>
        </p:nvSpPr>
        <p:spPr>
          <a:xfrm>
            <a:off x="311700" y="738125"/>
            <a:ext cx="8689200" cy="769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ZED 2i stereo camera captures images of the environment used by the Detection Module and Depth Estimation Module</a:t>
            </a:r>
            <a:endParaRPr sz="1200"/>
          </a:p>
          <a:p>
            <a:pPr indent="-304800" lvl="1" marL="914400" rtl="0" algn="l">
              <a:spcBef>
                <a:spcPts val="0"/>
              </a:spcBef>
              <a:spcAft>
                <a:spcPts val="0"/>
              </a:spcAft>
              <a:buSzPts val="1200"/>
              <a:buChar char="-"/>
            </a:pPr>
            <a:r>
              <a:rPr lang="en" sz="1200"/>
              <a:t>StereoLabs provides APIs to access its internal depth estimation modules providing:</a:t>
            </a:r>
            <a:endParaRPr sz="1200"/>
          </a:p>
          <a:p>
            <a:pPr indent="0" lvl="0" marL="0" rtl="0" algn="l">
              <a:spcBef>
                <a:spcPts val="0"/>
              </a:spcBef>
              <a:spcAft>
                <a:spcPts val="0"/>
              </a:spcAft>
              <a:buNone/>
            </a:pPr>
            <a:r>
              <a:t/>
            </a:r>
            <a:endParaRPr/>
          </a:p>
        </p:txBody>
      </p:sp>
      <p:pic>
        <p:nvPicPr>
          <p:cNvPr id="163" name="Google Shape;163;p24"/>
          <p:cNvPicPr preferRelativeResize="0"/>
          <p:nvPr/>
        </p:nvPicPr>
        <p:blipFill>
          <a:blip r:embed="rId3">
            <a:alphaModFix/>
          </a:blip>
          <a:stretch>
            <a:fillRect/>
          </a:stretch>
        </p:blipFill>
        <p:spPr>
          <a:xfrm>
            <a:off x="1327938" y="1324950"/>
            <a:ext cx="2191774" cy="1246800"/>
          </a:xfrm>
          <a:prstGeom prst="rect">
            <a:avLst/>
          </a:prstGeom>
          <a:noFill/>
          <a:ln>
            <a:noFill/>
          </a:ln>
        </p:spPr>
      </p:pic>
      <p:pic>
        <p:nvPicPr>
          <p:cNvPr id="164" name="Google Shape;164;p24"/>
          <p:cNvPicPr preferRelativeResize="0"/>
          <p:nvPr/>
        </p:nvPicPr>
        <p:blipFill>
          <a:blip r:embed="rId4">
            <a:alphaModFix/>
          </a:blip>
          <a:stretch>
            <a:fillRect/>
          </a:stretch>
        </p:blipFill>
        <p:spPr>
          <a:xfrm>
            <a:off x="5005600" y="1290475"/>
            <a:ext cx="2273725" cy="1315750"/>
          </a:xfrm>
          <a:prstGeom prst="rect">
            <a:avLst/>
          </a:prstGeom>
          <a:noFill/>
          <a:ln>
            <a:noFill/>
          </a:ln>
        </p:spPr>
      </p:pic>
      <p:sp>
        <p:nvSpPr>
          <p:cNvPr id="165" name="Google Shape;165;p24"/>
          <p:cNvSpPr txBox="1"/>
          <p:nvPr/>
        </p:nvSpPr>
        <p:spPr>
          <a:xfrm>
            <a:off x="1110275" y="2645538"/>
            <a:ext cx="26271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rPr>
              <a:t>Depth Estimation Data</a:t>
            </a:r>
            <a:endParaRPr b="1" sz="1000">
              <a:solidFill>
                <a:schemeClr val="dk1"/>
              </a:solidFill>
            </a:endParaRPr>
          </a:p>
          <a:p>
            <a:pPr indent="0" lvl="0" marL="0" rtl="0" algn="ctr">
              <a:spcBef>
                <a:spcPts val="0"/>
              </a:spcBef>
              <a:spcAft>
                <a:spcPts val="0"/>
              </a:spcAft>
              <a:buNone/>
            </a:pPr>
            <a:r>
              <a:rPr lang="en" sz="1000">
                <a:solidFill>
                  <a:schemeClr val="dk1"/>
                </a:solidFill>
              </a:rPr>
              <a:t>scalar distances to objects in image frame</a:t>
            </a:r>
            <a:endParaRPr sz="1000">
              <a:solidFill>
                <a:schemeClr val="dk1"/>
              </a:solidFill>
            </a:endParaRPr>
          </a:p>
          <a:p>
            <a:pPr indent="0" lvl="0" marL="0" rtl="0" algn="l">
              <a:spcBef>
                <a:spcPts val="0"/>
              </a:spcBef>
              <a:spcAft>
                <a:spcPts val="0"/>
              </a:spcAft>
              <a:buNone/>
            </a:pPr>
            <a:r>
              <a:t/>
            </a:r>
            <a:endParaRPr/>
          </a:p>
        </p:txBody>
      </p:sp>
      <p:sp>
        <p:nvSpPr>
          <p:cNvPr id="166" name="Google Shape;166;p24"/>
          <p:cNvSpPr txBox="1"/>
          <p:nvPr/>
        </p:nvSpPr>
        <p:spPr>
          <a:xfrm>
            <a:off x="4596125" y="2645538"/>
            <a:ext cx="29742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rPr>
              <a:t>Live Point-cloud Data</a:t>
            </a:r>
            <a:endParaRPr b="1" sz="1000">
              <a:solidFill>
                <a:schemeClr val="dk1"/>
              </a:solidFill>
            </a:endParaRPr>
          </a:p>
          <a:p>
            <a:pPr indent="0" lvl="0" marL="0" rtl="0" algn="ctr">
              <a:spcBef>
                <a:spcPts val="0"/>
              </a:spcBef>
              <a:spcAft>
                <a:spcPts val="0"/>
              </a:spcAft>
              <a:buNone/>
            </a:pPr>
            <a:r>
              <a:rPr lang="en" sz="1000">
                <a:solidFill>
                  <a:schemeClr val="dk1"/>
                </a:solidFill>
              </a:rPr>
              <a:t>3D points relative to the location of the camera</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a:p>
        </p:txBody>
      </p:sp>
      <p:sp>
        <p:nvSpPr>
          <p:cNvPr id="167" name="Google Shape;167;p24"/>
          <p:cNvSpPr txBox="1"/>
          <p:nvPr/>
        </p:nvSpPr>
        <p:spPr>
          <a:xfrm>
            <a:off x="369275" y="3377325"/>
            <a:ext cx="80022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W</a:t>
            </a:r>
            <a:r>
              <a:rPr lang="en" sz="1200"/>
              <a:t>e can then cluster the 3D points </a:t>
            </a:r>
            <a:r>
              <a:rPr lang="en" sz="1200"/>
              <a:t>perceived </a:t>
            </a:r>
            <a:r>
              <a:rPr lang="en" sz="1200"/>
              <a:t>within the K bounding boxes detected</a:t>
            </a:r>
            <a:endParaRPr sz="1200"/>
          </a:p>
          <a:p>
            <a:pPr indent="-304800" lvl="0" marL="457200" rtl="0" algn="l">
              <a:spcBef>
                <a:spcPts val="0"/>
              </a:spcBef>
              <a:spcAft>
                <a:spcPts val="0"/>
              </a:spcAft>
              <a:buSzPts val="1200"/>
              <a:buChar char="-"/>
            </a:pPr>
            <a:r>
              <a:rPr lang="en" sz="1200"/>
              <a:t>We can formally define this as a K-means clustering problem due to possible overlap in bounding boxes that:</a:t>
            </a:r>
            <a:endParaRPr sz="1200"/>
          </a:p>
          <a:p>
            <a:pPr indent="-304800" lvl="1" marL="914400" rtl="0" algn="l">
              <a:spcBef>
                <a:spcPts val="0"/>
              </a:spcBef>
              <a:spcAft>
                <a:spcPts val="0"/>
              </a:spcAft>
              <a:buSzPts val="1200"/>
              <a:buChar char="-"/>
            </a:pPr>
            <a:r>
              <a:rPr lang="en" sz="1200"/>
              <a:t>assigns 3D points to K clusters </a:t>
            </a:r>
            <a:endParaRPr sz="1200"/>
          </a:p>
          <a:p>
            <a:pPr indent="-304800" lvl="1" marL="914400" rtl="0" algn="l">
              <a:spcBef>
                <a:spcPts val="0"/>
              </a:spcBef>
              <a:spcAft>
                <a:spcPts val="0"/>
              </a:spcAft>
              <a:buSzPts val="1200"/>
              <a:buChar char="-"/>
            </a:pPr>
            <a:r>
              <a:rPr lang="en" sz="1200"/>
              <a:t>estimates the mean 3D location</a:t>
            </a:r>
            <a:endParaRPr sz="1500"/>
          </a:p>
        </p:txBody>
      </p:sp>
      <p:pic>
        <p:nvPicPr>
          <p:cNvPr id="168" name="Google Shape;168;p24"/>
          <p:cNvPicPr preferRelativeResize="0"/>
          <p:nvPr/>
        </p:nvPicPr>
        <p:blipFill>
          <a:blip r:embed="rId5">
            <a:alphaModFix/>
          </a:blip>
          <a:stretch>
            <a:fillRect/>
          </a:stretch>
        </p:blipFill>
        <p:spPr>
          <a:xfrm>
            <a:off x="1958137" y="4355887"/>
            <a:ext cx="2127826" cy="739350"/>
          </a:xfrm>
          <a:prstGeom prst="rect">
            <a:avLst/>
          </a:prstGeom>
          <a:noFill/>
          <a:ln>
            <a:noFill/>
          </a:ln>
        </p:spPr>
      </p:pic>
      <p:pic>
        <p:nvPicPr>
          <p:cNvPr id="169" name="Google Shape;169;p24"/>
          <p:cNvPicPr preferRelativeResize="0"/>
          <p:nvPr/>
        </p:nvPicPr>
        <p:blipFill>
          <a:blip r:embed="rId6">
            <a:alphaModFix/>
          </a:blip>
          <a:stretch>
            <a:fillRect/>
          </a:stretch>
        </p:blipFill>
        <p:spPr>
          <a:xfrm>
            <a:off x="4625825" y="4479912"/>
            <a:ext cx="1692650" cy="55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Navigation Pipeline</a:t>
            </a:r>
            <a:endParaRPr/>
          </a:p>
        </p:txBody>
      </p:sp>
      <p:pic>
        <p:nvPicPr>
          <p:cNvPr id="175" name="Google Shape;175;p25"/>
          <p:cNvPicPr preferRelativeResize="0"/>
          <p:nvPr/>
        </p:nvPicPr>
        <p:blipFill>
          <a:blip r:embed="rId3">
            <a:alphaModFix/>
          </a:blip>
          <a:stretch>
            <a:fillRect/>
          </a:stretch>
        </p:blipFill>
        <p:spPr>
          <a:xfrm>
            <a:off x="311700" y="1017725"/>
            <a:ext cx="8351201" cy="325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Navigation Pipeline</a:t>
            </a:r>
            <a:endParaRPr/>
          </a:p>
        </p:txBody>
      </p:sp>
      <p:pic>
        <p:nvPicPr>
          <p:cNvPr id="181" name="Google Shape;181;p26"/>
          <p:cNvPicPr preferRelativeResize="0"/>
          <p:nvPr/>
        </p:nvPicPr>
        <p:blipFill>
          <a:blip r:embed="rId3">
            <a:alphaModFix/>
          </a:blip>
          <a:stretch>
            <a:fillRect/>
          </a:stretch>
        </p:blipFill>
        <p:spPr>
          <a:xfrm>
            <a:off x="311700" y="1017725"/>
            <a:ext cx="8360224" cy="3260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Navigation Pipeline</a:t>
            </a:r>
            <a:endParaRPr/>
          </a:p>
        </p:txBody>
      </p:sp>
      <p:sp>
        <p:nvSpPr>
          <p:cNvPr id="187" name="Google Shape;18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8" name="Google Shape;188;p27"/>
          <p:cNvPicPr preferRelativeResize="0"/>
          <p:nvPr/>
        </p:nvPicPr>
        <p:blipFill>
          <a:blip r:embed="rId3">
            <a:alphaModFix/>
          </a:blip>
          <a:stretch>
            <a:fillRect/>
          </a:stretch>
        </p:blipFill>
        <p:spPr>
          <a:xfrm>
            <a:off x="311700" y="1017725"/>
            <a:ext cx="8367501" cy="326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Navigation Pipeline</a:t>
            </a:r>
            <a:endParaRPr/>
          </a:p>
        </p:txBody>
      </p:sp>
      <p:sp>
        <p:nvSpPr>
          <p:cNvPr id="194" name="Google Shape;19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5" name="Google Shape;195;p28"/>
          <p:cNvPicPr preferRelativeResize="0"/>
          <p:nvPr/>
        </p:nvPicPr>
        <p:blipFill>
          <a:blip r:embed="rId3">
            <a:alphaModFix/>
          </a:blip>
          <a:stretch>
            <a:fillRect/>
          </a:stretch>
        </p:blipFill>
        <p:spPr>
          <a:xfrm>
            <a:off x="311700" y="1017725"/>
            <a:ext cx="8360224" cy="3260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Navigation Pipeline</a:t>
            </a:r>
            <a:endParaRPr/>
          </a:p>
        </p:txBody>
      </p:sp>
      <p:sp>
        <p:nvSpPr>
          <p:cNvPr id="201" name="Google Shape;20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2" name="Google Shape;202;p29"/>
          <p:cNvPicPr preferRelativeResize="0"/>
          <p:nvPr/>
        </p:nvPicPr>
        <p:blipFill>
          <a:blip r:embed="rId3">
            <a:alphaModFix/>
          </a:blip>
          <a:stretch>
            <a:fillRect/>
          </a:stretch>
        </p:blipFill>
        <p:spPr>
          <a:xfrm>
            <a:off x="311700" y="1017725"/>
            <a:ext cx="8377250" cy="326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Navigation Sequence</a:t>
            </a:r>
            <a:endParaRPr/>
          </a:p>
        </p:txBody>
      </p:sp>
      <p:sp>
        <p:nvSpPr>
          <p:cNvPr id="208" name="Google Shape;208;p30"/>
          <p:cNvSpPr txBox="1"/>
          <p:nvPr>
            <p:ph idx="1" type="body"/>
          </p:nvPr>
        </p:nvSpPr>
        <p:spPr>
          <a:xfrm>
            <a:off x="5478150" y="1152475"/>
            <a:ext cx="375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waypoints.csv</a:t>
            </a:r>
            <a:endParaRPr b="1">
              <a:solidFill>
                <a:schemeClr val="dk1"/>
              </a:solidFill>
            </a:endParaRPr>
          </a:p>
          <a:p>
            <a:pPr indent="-336550" lvl="0" marL="457200" rtl="0" algn="l">
              <a:lnSpc>
                <a:spcPct val="150000"/>
              </a:lnSpc>
              <a:spcBef>
                <a:spcPts val="1200"/>
              </a:spcBef>
              <a:spcAft>
                <a:spcPts val="0"/>
              </a:spcAft>
              <a:buClr>
                <a:schemeClr val="dk1"/>
              </a:buClr>
              <a:buSzPts val="1700"/>
              <a:buAutoNum type="arabicPeriod"/>
            </a:pPr>
            <a:r>
              <a:rPr lang="en" sz="1700">
                <a:solidFill>
                  <a:schemeClr val="dk1"/>
                </a:solidFill>
              </a:rPr>
              <a:t>33.74905° N, 84.38801° W</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33.74907° N, 84.38810° W</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33.74918° N, 84.38813° W</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33.74924° N, 84.38808° W</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33.74917° N, 84.38802° W</a:t>
            </a:r>
            <a:endParaRPr sz="1700">
              <a:solidFill>
                <a:schemeClr val="dk1"/>
              </a:solidFill>
            </a:endParaRPr>
          </a:p>
        </p:txBody>
      </p:sp>
      <p:pic>
        <p:nvPicPr>
          <p:cNvPr id="209" name="Google Shape;209;p30"/>
          <p:cNvPicPr preferRelativeResize="0"/>
          <p:nvPr/>
        </p:nvPicPr>
        <p:blipFill>
          <a:blip r:embed="rId3">
            <a:alphaModFix/>
          </a:blip>
          <a:stretch>
            <a:fillRect/>
          </a:stretch>
        </p:blipFill>
        <p:spPr>
          <a:xfrm>
            <a:off x="695375" y="1082825"/>
            <a:ext cx="4327668" cy="3820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000"/>
              <a:t>Project Specifications</a:t>
            </a:r>
            <a:endParaRPr b="1"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Background</a:t>
            </a:r>
            <a:endParaRPr/>
          </a:p>
          <a:p>
            <a:pPr indent="0" lvl="0" marL="0" rtl="0" algn="l">
              <a:spcBef>
                <a:spcPts val="0"/>
              </a:spcBef>
              <a:spcAft>
                <a:spcPts val="0"/>
              </a:spcAft>
              <a:buNone/>
            </a:pPr>
            <a:r>
              <a:t/>
            </a:r>
            <a:endParaRPr/>
          </a:p>
        </p:txBody>
      </p:sp>
      <p:sp>
        <p:nvSpPr>
          <p:cNvPr id="65" name="Google Shape;65;p14"/>
          <p:cNvSpPr txBox="1"/>
          <p:nvPr>
            <p:ph idx="1" type="body"/>
          </p:nvPr>
        </p:nvSpPr>
        <p:spPr>
          <a:xfrm>
            <a:off x="311700" y="1152475"/>
            <a:ext cx="52560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b="1" lang="en" sz="1500">
                <a:solidFill>
                  <a:schemeClr val="dk1"/>
                </a:solidFill>
              </a:rPr>
              <a:t>United Nations Sustainable Development Goal 14.1</a:t>
            </a:r>
            <a:endParaRPr b="1"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Challenges the world to ”prevent and significantly reduce marine pollution of all kinds, in particular from land-based activities” by 2025 [1].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Oceans produce over half the world’s oxygen as well as having an economic impact of </a:t>
            </a:r>
            <a:r>
              <a:rPr b="1" lang="en" sz="1500">
                <a:solidFill>
                  <a:schemeClr val="dk1"/>
                </a:solidFill>
              </a:rPr>
              <a:t>$282 billion</a:t>
            </a:r>
            <a:r>
              <a:rPr lang="en" sz="1500">
                <a:solidFill>
                  <a:schemeClr val="dk1"/>
                </a:solidFill>
              </a:rPr>
              <a:t> in the U.S. alone [2].</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River systems have a significant impact on this flow of waste as it is estimated that just </a:t>
            </a:r>
            <a:r>
              <a:rPr b="1" lang="en" sz="1500">
                <a:solidFill>
                  <a:schemeClr val="dk1"/>
                </a:solidFill>
              </a:rPr>
              <a:t>1000 rivers contribute 80%</a:t>
            </a:r>
            <a:r>
              <a:rPr lang="en" sz="1500">
                <a:solidFill>
                  <a:schemeClr val="dk1"/>
                </a:solidFill>
              </a:rPr>
              <a:t> of global annual emissions up to the magnitude of 2.7 million metric tons per year [3].</a:t>
            </a:r>
            <a:endParaRPr sz="1500">
              <a:solidFill>
                <a:schemeClr val="dk1"/>
              </a:solidFill>
            </a:endParaRPr>
          </a:p>
        </p:txBody>
      </p:sp>
      <p:sp>
        <p:nvSpPr>
          <p:cNvPr id="66" name="Google Shape;66;p14"/>
          <p:cNvSpPr txBox="1"/>
          <p:nvPr/>
        </p:nvSpPr>
        <p:spPr>
          <a:xfrm>
            <a:off x="259950" y="4466400"/>
            <a:ext cx="849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 </a:t>
            </a:r>
            <a:r>
              <a:rPr lang="en" sz="800" u="sng">
                <a:solidFill>
                  <a:schemeClr val="hlink"/>
                </a:solidFill>
                <a:hlinkClick r:id="rId3"/>
              </a:rPr>
              <a:t>https://sdgs.un.org/goals/goal14</a:t>
            </a:r>
            <a:r>
              <a:rPr lang="en" sz="800"/>
              <a:t> </a:t>
            </a:r>
            <a:endParaRPr sz="800"/>
          </a:p>
          <a:p>
            <a:pPr indent="0" lvl="0" marL="0" rtl="0" algn="l">
              <a:spcBef>
                <a:spcPts val="0"/>
              </a:spcBef>
              <a:spcAft>
                <a:spcPts val="0"/>
              </a:spcAft>
              <a:buNone/>
            </a:pPr>
            <a:r>
              <a:rPr lang="en" sz="800"/>
              <a:t>[2] </a:t>
            </a:r>
            <a:r>
              <a:rPr lang="en" sz="800" u="sng">
                <a:solidFill>
                  <a:schemeClr val="hlink"/>
                </a:solidFill>
                <a:hlinkClick r:id="rId4"/>
              </a:rPr>
              <a:t>https://oceanservice.noaa.gov/facts/why-care-about-ocean.html</a:t>
            </a:r>
            <a:endParaRPr sz="800"/>
          </a:p>
          <a:p>
            <a:pPr indent="0" lvl="0" marL="0" rtl="0" algn="l">
              <a:spcBef>
                <a:spcPts val="0"/>
              </a:spcBef>
              <a:spcAft>
                <a:spcPts val="0"/>
              </a:spcAft>
              <a:buNone/>
            </a:pPr>
            <a:r>
              <a:rPr lang="en" sz="800"/>
              <a:t>[3] </a:t>
            </a:r>
            <a:r>
              <a:rPr lang="en" sz="800" u="sng">
                <a:solidFill>
                  <a:schemeClr val="hlink"/>
                </a:solidFill>
                <a:hlinkClick r:id="rId5"/>
              </a:rPr>
              <a:t>https://theoceancleanup.com/sources</a:t>
            </a:r>
            <a:r>
              <a:rPr lang="en" sz="800"/>
              <a:t> </a:t>
            </a:r>
            <a:endParaRPr sz="800"/>
          </a:p>
          <a:p>
            <a:pPr indent="0" lvl="0" marL="0" rtl="0" algn="l">
              <a:spcBef>
                <a:spcPts val="0"/>
              </a:spcBef>
              <a:spcAft>
                <a:spcPts val="0"/>
              </a:spcAft>
              <a:buNone/>
            </a:pPr>
            <a:r>
              <a:rPr lang="en" sz="800"/>
              <a:t>[4] </a:t>
            </a:r>
            <a:r>
              <a:rPr lang="en" sz="800" u="sng">
                <a:solidFill>
                  <a:schemeClr val="hlink"/>
                </a:solidFill>
                <a:hlinkClick r:id="rId6"/>
              </a:rPr>
              <a:t>https://www.independent.com/2019/06/02/new-program-targets-down-river-plastic-waste/</a:t>
            </a:r>
            <a:r>
              <a:rPr lang="en" sz="800"/>
              <a:t> </a:t>
            </a:r>
            <a:endParaRPr sz="800"/>
          </a:p>
        </p:txBody>
      </p:sp>
      <p:pic>
        <p:nvPicPr>
          <p:cNvPr id="67" name="Google Shape;67;p14"/>
          <p:cNvPicPr preferRelativeResize="0"/>
          <p:nvPr/>
        </p:nvPicPr>
        <p:blipFill>
          <a:blip r:embed="rId7">
            <a:alphaModFix/>
          </a:blip>
          <a:stretch>
            <a:fillRect/>
          </a:stretch>
        </p:blipFill>
        <p:spPr>
          <a:xfrm>
            <a:off x="6033925" y="1252100"/>
            <a:ext cx="2798375" cy="1906375"/>
          </a:xfrm>
          <a:prstGeom prst="rect">
            <a:avLst/>
          </a:prstGeom>
          <a:noFill/>
          <a:ln>
            <a:noFill/>
          </a:ln>
        </p:spPr>
      </p:pic>
      <p:sp>
        <p:nvSpPr>
          <p:cNvPr id="68" name="Google Shape;68;p14"/>
          <p:cNvSpPr txBox="1"/>
          <p:nvPr/>
        </p:nvSpPr>
        <p:spPr>
          <a:xfrm>
            <a:off x="6592050" y="3158475"/>
            <a:ext cx="168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Mekong River [4]</a:t>
            </a:r>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Qualitative Goals</a:t>
            </a:r>
            <a:endParaRPr/>
          </a:p>
        </p:txBody>
      </p:sp>
      <p:sp>
        <p:nvSpPr>
          <p:cNvPr id="220" name="Google Shape;220;p32"/>
          <p:cNvSpPr txBox="1"/>
          <p:nvPr>
            <p:ph idx="1" type="body"/>
          </p:nvPr>
        </p:nvSpPr>
        <p:spPr>
          <a:xfrm>
            <a:off x="282750" y="1379000"/>
            <a:ext cx="7597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Ability to </a:t>
            </a:r>
            <a:r>
              <a:rPr b="1" lang="en">
                <a:solidFill>
                  <a:schemeClr val="dk1"/>
                </a:solidFill>
              </a:rPr>
              <a:t>detect trash</a:t>
            </a:r>
            <a:r>
              <a:rPr lang="en">
                <a:solidFill>
                  <a:schemeClr val="dk1"/>
                </a:solidFill>
              </a:rPr>
              <a:t> objects using camera system and pre-trained trash detection model</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a:t>
            </a:r>
            <a:r>
              <a:rPr b="1" lang="en">
                <a:solidFill>
                  <a:schemeClr val="dk1"/>
                </a:solidFill>
              </a:rPr>
              <a:t>localize trash</a:t>
            </a:r>
            <a:r>
              <a:rPr lang="en">
                <a:solidFill>
                  <a:schemeClr val="dk1"/>
                </a:solidFill>
              </a:rPr>
              <a:t> using bounding box and its corresponding depth values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control the robot’s position and heading through ROS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a:t>
            </a:r>
            <a:r>
              <a:rPr b="1" lang="en">
                <a:solidFill>
                  <a:schemeClr val="dk1"/>
                </a:solidFill>
              </a:rPr>
              <a:t>navigate robot</a:t>
            </a:r>
            <a:r>
              <a:rPr lang="en">
                <a:solidFill>
                  <a:schemeClr val="dk1"/>
                </a:solidFill>
              </a:rPr>
              <a:t> from a starting point to a trash location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continuously estimate trash location as trash location drifts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operate robot for given operational time</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Quantitative Specifications</a:t>
            </a:r>
            <a:endParaRPr/>
          </a:p>
        </p:txBody>
      </p:sp>
      <p:sp>
        <p:nvSpPr>
          <p:cNvPr id="226" name="Google Shape;22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Ability to detect all trash within 3 meters with confidence p &gt;= 0.8</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detect trash locations of:</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100% &lt;= 3 meters</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60%  3 meters &lt; x &lt;= 10 meters</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20% 10 meters &lt; x &lt;= 20 meters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navigate from starting point to trash locations	:</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100% &lt;= 3 meters</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60%  3 meters &lt; x &lt;= 10 meters</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20% 10 meters &lt; x &lt;= 20 meters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Ability to continuously estimate trash location with drift in location of 1 meter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a:t>
            </a:r>
            <a:r>
              <a:rPr lang="en">
                <a:solidFill>
                  <a:schemeClr val="dk1"/>
                </a:solidFill>
              </a:rPr>
              <a:t>bility to operate vehicle for </a:t>
            </a:r>
            <a:r>
              <a:rPr lang="en">
                <a:solidFill>
                  <a:schemeClr val="dk1"/>
                </a:solidFill>
              </a:rPr>
              <a:t>4 hours</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Detection Integration Testing</a:t>
            </a:r>
            <a:endParaRPr/>
          </a:p>
          <a:p>
            <a:pPr indent="0" lvl="0" marL="0" rtl="0" algn="l">
              <a:spcBef>
                <a:spcPts val="0"/>
              </a:spcBef>
              <a:spcAft>
                <a:spcPts val="0"/>
              </a:spcAft>
              <a:buNone/>
            </a:pPr>
            <a:r>
              <a:t/>
            </a:r>
            <a:endParaRPr/>
          </a:p>
        </p:txBody>
      </p:sp>
      <p:sp>
        <p:nvSpPr>
          <p:cNvPr id="232" name="Google Shape;232;p34"/>
          <p:cNvSpPr txBox="1"/>
          <p:nvPr>
            <p:ph idx="1" type="body"/>
          </p:nvPr>
        </p:nvSpPr>
        <p:spPr>
          <a:xfrm>
            <a:off x="311700" y="974875"/>
            <a:ext cx="7866000" cy="3416400"/>
          </a:xfrm>
          <a:prstGeom prst="rect">
            <a:avLst/>
          </a:prstGeom>
        </p:spPr>
        <p:txBody>
          <a:bodyPr anchorCtr="0" anchor="t" bIns="91425" lIns="91425" spcFirstLastPara="1" rIns="91425" wrap="square" tIns="91425">
            <a:noAutofit/>
          </a:bodyPr>
          <a:lstStyle/>
          <a:p>
            <a:pPr indent="-323850" lvl="0" marL="457200" rtl="0" algn="l">
              <a:lnSpc>
                <a:spcPct val="130000"/>
              </a:lnSpc>
              <a:spcBef>
                <a:spcPts val="0"/>
              </a:spcBef>
              <a:spcAft>
                <a:spcPts val="0"/>
              </a:spcAft>
              <a:buClr>
                <a:schemeClr val="dk1"/>
              </a:buClr>
              <a:buSzPts val="1500"/>
              <a:buChar char="●"/>
            </a:pPr>
            <a:r>
              <a:rPr lang="en" sz="1500">
                <a:solidFill>
                  <a:schemeClr val="dk1"/>
                </a:solidFill>
              </a:rPr>
              <a:t>The Idea:</a:t>
            </a:r>
            <a:endParaRPr sz="1500">
              <a:solidFill>
                <a:schemeClr val="dk1"/>
              </a:solidFill>
            </a:endParaRPr>
          </a:p>
          <a:p>
            <a:pPr indent="-323850" lvl="1" marL="914400" rtl="0" algn="l">
              <a:lnSpc>
                <a:spcPct val="130000"/>
              </a:lnSpc>
              <a:spcBef>
                <a:spcPts val="0"/>
              </a:spcBef>
              <a:spcAft>
                <a:spcPts val="0"/>
              </a:spcAft>
              <a:buClr>
                <a:schemeClr val="dk1"/>
              </a:buClr>
              <a:buSzPts val="1500"/>
              <a:buChar char="○"/>
            </a:pPr>
            <a:r>
              <a:rPr lang="en" sz="1500">
                <a:solidFill>
                  <a:schemeClr val="dk1"/>
                </a:solidFill>
              </a:rPr>
              <a:t>Integrate the ZED 2i camera ensuring successful image streaming capabilities on the Jetson TX2 and perform real-time object detection</a:t>
            </a:r>
            <a:endParaRPr sz="1500">
              <a:solidFill>
                <a:schemeClr val="dk1"/>
              </a:solidFill>
            </a:endParaRPr>
          </a:p>
          <a:p>
            <a:pPr indent="-323850" lvl="0" marL="457200" rtl="0" algn="l">
              <a:lnSpc>
                <a:spcPct val="130000"/>
              </a:lnSpc>
              <a:spcBef>
                <a:spcPts val="0"/>
              </a:spcBef>
              <a:spcAft>
                <a:spcPts val="0"/>
              </a:spcAft>
              <a:buClr>
                <a:schemeClr val="dk1"/>
              </a:buClr>
              <a:buSzPts val="1500"/>
              <a:buChar char="●"/>
            </a:pPr>
            <a:r>
              <a:rPr lang="en" sz="1500">
                <a:solidFill>
                  <a:schemeClr val="dk1"/>
                </a:solidFill>
              </a:rPr>
              <a:t>Procedure:</a:t>
            </a:r>
            <a:endParaRPr sz="1500">
              <a:solidFill>
                <a:schemeClr val="dk1"/>
              </a:solidFill>
            </a:endParaRPr>
          </a:p>
          <a:p>
            <a:pPr indent="-323850" lvl="1" marL="914400" rtl="0" algn="l">
              <a:lnSpc>
                <a:spcPct val="130000"/>
              </a:lnSpc>
              <a:spcBef>
                <a:spcPts val="0"/>
              </a:spcBef>
              <a:spcAft>
                <a:spcPts val="0"/>
              </a:spcAft>
              <a:buClr>
                <a:schemeClr val="dk1"/>
              </a:buClr>
              <a:buSzPts val="1500"/>
              <a:buChar char="○"/>
            </a:pPr>
            <a:r>
              <a:rPr lang="en" sz="1500">
                <a:solidFill>
                  <a:schemeClr val="dk1"/>
                </a:solidFill>
              </a:rPr>
              <a:t>Install libraries and </a:t>
            </a:r>
            <a:r>
              <a:rPr lang="en" sz="1500">
                <a:solidFill>
                  <a:schemeClr val="dk1"/>
                </a:solidFill>
              </a:rPr>
              <a:t>dependencies</a:t>
            </a:r>
            <a:r>
              <a:rPr lang="en" sz="1500">
                <a:solidFill>
                  <a:schemeClr val="dk1"/>
                </a:solidFill>
              </a:rPr>
              <a:t> to stream data from the camera to the Jetson.</a:t>
            </a:r>
            <a:endParaRPr sz="1500">
              <a:solidFill>
                <a:schemeClr val="dk1"/>
              </a:solidFill>
            </a:endParaRPr>
          </a:p>
          <a:p>
            <a:pPr indent="-323850" lvl="1" marL="914400" rtl="0" algn="l">
              <a:lnSpc>
                <a:spcPct val="130000"/>
              </a:lnSpc>
              <a:spcBef>
                <a:spcPts val="0"/>
              </a:spcBef>
              <a:spcAft>
                <a:spcPts val="0"/>
              </a:spcAft>
              <a:buClr>
                <a:schemeClr val="dk1"/>
              </a:buClr>
              <a:buSzPts val="1500"/>
              <a:buChar char="○"/>
            </a:pPr>
            <a:r>
              <a:rPr lang="en" sz="1500">
                <a:solidFill>
                  <a:schemeClr val="dk1"/>
                </a:solidFill>
              </a:rPr>
              <a:t>Mount ZED 2i in a transparent waterproof enclosure, calibrate camera, and validate trash detection underwater.</a:t>
            </a:r>
            <a:endParaRPr sz="1500">
              <a:solidFill>
                <a:schemeClr val="dk1"/>
              </a:solidFill>
            </a:endParaRPr>
          </a:p>
          <a:p>
            <a:pPr indent="-323850" lvl="1" marL="914400" rtl="0" algn="l">
              <a:lnSpc>
                <a:spcPct val="130000"/>
              </a:lnSpc>
              <a:spcBef>
                <a:spcPts val="0"/>
              </a:spcBef>
              <a:spcAft>
                <a:spcPts val="0"/>
              </a:spcAft>
              <a:buClr>
                <a:schemeClr val="dk1"/>
              </a:buClr>
              <a:buSzPts val="1500"/>
              <a:buChar char="○"/>
            </a:pPr>
            <a:r>
              <a:rPr lang="en" sz="1500">
                <a:solidFill>
                  <a:schemeClr val="dk1"/>
                </a:solidFill>
              </a:rPr>
              <a:t>Mount camera with enclosure on the Kingfisher and place in pool with sample trash objects and non-trash objects at different known locations and different ranges, validating </a:t>
            </a:r>
            <a:r>
              <a:rPr lang="en" sz="1500">
                <a:solidFill>
                  <a:schemeClr val="dk1"/>
                </a:solidFill>
              </a:rPr>
              <a:t>accuracy.</a:t>
            </a:r>
            <a:endParaRPr sz="1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Depth Estimation Testing</a:t>
            </a:r>
            <a:endParaRPr/>
          </a:p>
        </p:txBody>
      </p:sp>
      <p:sp>
        <p:nvSpPr>
          <p:cNvPr id="238" name="Google Shape;23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rPr>
              <a:t>The Idea:</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Using the ZED2i camera’s depth capabilities, estimate the 3D locations of trash.</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rPr>
              <a:t>The Procedure: </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Develop depth estimation pipeline with ZED 2i camera and validate in lab. </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Install camera in a transparent waterproof enclosure and validate depth estimation in a water tank.</a:t>
            </a:r>
            <a:endParaRPr sz="1500">
              <a:solidFill>
                <a:schemeClr val="dk1"/>
              </a:solidFill>
            </a:endParaRPr>
          </a:p>
          <a:p>
            <a:pPr indent="-311150" lvl="1" marL="914400" rtl="0" algn="l">
              <a:lnSpc>
                <a:spcPct val="130000"/>
              </a:lnSpc>
              <a:spcBef>
                <a:spcPts val="0"/>
              </a:spcBef>
              <a:spcAft>
                <a:spcPts val="0"/>
              </a:spcAft>
              <a:buClr>
                <a:schemeClr val="dk1"/>
              </a:buClr>
              <a:buSzPts val="1300"/>
              <a:buChar char="○"/>
            </a:pPr>
            <a:r>
              <a:rPr lang="en" sz="1500">
                <a:solidFill>
                  <a:schemeClr val="dk1"/>
                </a:solidFill>
              </a:rPr>
              <a:t>Mount camera with enclosure on the Kingfisher and place in pool with with sample trash objects at different known locations and different ranges, validating accuracy of depth estimation.</a:t>
            </a:r>
            <a:endParaRPr sz="13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Collision Avoidance and Navigation Testing</a:t>
            </a:r>
            <a:endParaRPr/>
          </a:p>
        </p:txBody>
      </p:sp>
      <p:sp>
        <p:nvSpPr>
          <p:cNvPr id="244" name="Google Shape;24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3056" lvl="0" marL="457200" rtl="0" algn="l">
              <a:lnSpc>
                <a:spcPct val="150000"/>
              </a:lnSpc>
              <a:spcBef>
                <a:spcPts val="0"/>
              </a:spcBef>
              <a:spcAft>
                <a:spcPts val="0"/>
              </a:spcAft>
              <a:buClr>
                <a:schemeClr val="dk1"/>
              </a:buClr>
              <a:buSzPct val="100000"/>
              <a:buChar char="●"/>
            </a:pPr>
            <a:r>
              <a:rPr lang="en" sz="1750">
                <a:solidFill>
                  <a:schemeClr val="dk1"/>
                </a:solidFill>
              </a:rPr>
              <a:t>The Idea:</a:t>
            </a:r>
            <a:endParaRPr sz="1750">
              <a:solidFill>
                <a:schemeClr val="dk1"/>
              </a:solidFill>
            </a:endParaRPr>
          </a:p>
          <a:p>
            <a:pPr indent="-323056" lvl="1" marL="914400" rtl="0" algn="l">
              <a:lnSpc>
                <a:spcPct val="150000"/>
              </a:lnSpc>
              <a:spcBef>
                <a:spcPts val="0"/>
              </a:spcBef>
              <a:spcAft>
                <a:spcPts val="0"/>
              </a:spcAft>
              <a:buClr>
                <a:schemeClr val="dk1"/>
              </a:buClr>
              <a:buSzPct val="100000"/>
              <a:buChar char="○"/>
            </a:pPr>
            <a:r>
              <a:rPr lang="en" sz="1750">
                <a:solidFill>
                  <a:schemeClr val="dk1"/>
                </a:solidFill>
              </a:rPr>
              <a:t>Use the </a:t>
            </a:r>
            <a:r>
              <a:rPr lang="en" sz="1750">
                <a:solidFill>
                  <a:schemeClr val="dk1"/>
                </a:solidFill>
              </a:rPr>
              <a:t>collision</a:t>
            </a:r>
            <a:r>
              <a:rPr lang="en" sz="1750">
                <a:solidFill>
                  <a:schemeClr val="dk1"/>
                </a:solidFill>
              </a:rPr>
              <a:t> avoidance and </a:t>
            </a:r>
            <a:r>
              <a:rPr lang="en" sz="1750">
                <a:solidFill>
                  <a:schemeClr val="dk1"/>
                </a:solidFill>
              </a:rPr>
              <a:t>navigation</a:t>
            </a:r>
            <a:r>
              <a:rPr lang="en" sz="1750">
                <a:solidFill>
                  <a:schemeClr val="dk1"/>
                </a:solidFill>
              </a:rPr>
              <a:t> from Spring 2021 team.</a:t>
            </a:r>
            <a:endParaRPr sz="1750">
              <a:solidFill>
                <a:schemeClr val="dk1"/>
              </a:solidFill>
            </a:endParaRPr>
          </a:p>
          <a:p>
            <a:pPr indent="-323056" lvl="1" marL="914400" rtl="0" algn="l">
              <a:lnSpc>
                <a:spcPct val="150000"/>
              </a:lnSpc>
              <a:spcBef>
                <a:spcPts val="0"/>
              </a:spcBef>
              <a:spcAft>
                <a:spcPts val="0"/>
              </a:spcAft>
              <a:buClr>
                <a:schemeClr val="dk1"/>
              </a:buClr>
              <a:buSzPct val="100000"/>
              <a:buChar char="○"/>
            </a:pPr>
            <a:r>
              <a:rPr lang="en" sz="1750">
                <a:solidFill>
                  <a:schemeClr val="dk1"/>
                </a:solidFill>
              </a:rPr>
              <a:t>Test navigation and collision avoidance capabilities in a water environment before full systems test.</a:t>
            </a:r>
            <a:endParaRPr sz="1750">
              <a:solidFill>
                <a:schemeClr val="dk1"/>
              </a:solidFill>
            </a:endParaRPr>
          </a:p>
          <a:p>
            <a:pPr indent="-323056" lvl="1" marL="914400" rtl="0" algn="l">
              <a:lnSpc>
                <a:spcPct val="150000"/>
              </a:lnSpc>
              <a:spcBef>
                <a:spcPts val="0"/>
              </a:spcBef>
              <a:spcAft>
                <a:spcPts val="0"/>
              </a:spcAft>
              <a:buClr>
                <a:schemeClr val="dk1"/>
              </a:buClr>
              <a:buSzPct val="100000"/>
              <a:buChar char="○"/>
            </a:pPr>
            <a:r>
              <a:rPr lang="en" sz="1750">
                <a:solidFill>
                  <a:schemeClr val="dk1"/>
                </a:solidFill>
              </a:rPr>
              <a:t>Transform and navigate coordinates in the local frame, using global GPS frame.</a:t>
            </a:r>
            <a:endParaRPr sz="1750">
              <a:solidFill>
                <a:schemeClr val="dk1"/>
              </a:solidFill>
            </a:endParaRPr>
          </a:p>
          <a:p>
            <a:pPr indent="-323056" lvl="0" marL="457200" rtl="0" algn="l">
              <a:lnSpc>
                <a:spcPct val="150000"/>
              </a:lnSpc>
              <a:spcBef>
                <a:spcPts val="0"/>
              </a:spcBef>
              <a:spcAft>
                <a:spcPts val="0"/>
              </a:spcAft>
              <a:buClr>
                <a:schemeClr val="dk1"/>
              </a:buClr>
              <a:buSzPct val="100000"/>
              <a:buChar char="●"/>
            </a:pPr>
            <a:r>
              <a:rPr lang="en" sz="1750">
                <a:solidFill>
                  <a:schemeClr val="dk1"/>
                </a:solidFill>
              </a:rPr>
              <a:t>Procedure:</a:t>
            </a:r>
            <a:endParaRPr sz="1750">
              <a:solidFill>
                <a:schemeClr val="dk1"/>
              </a:solidFill>
            </a:endParaRPr>
          </a:p>
          <a:p>
            <a:pPr indent="-323056" lvl="1" marL="914400" rtl="0" algn="l">
              <a:lnSpc>
                <a:spcPct val="150000"/>
              </a:lnSpc>
              <a:spcBef>
                <a:spcPts val="0"/>
              </a:spcBef>
              <a:spcAft>
                <a:spcPts val="0"/>
              </a:spcAft>
              <a:buClr>
                <a:schemeClr val="dk1"/>
              </a:buClr>
              <a:buSzPct val="100000"/>
              <a:buChar char="○"/>
            </a:pPr>
            <a:r>
              <a:rPr lang="en" sz="1750">
                <a:solidFill>
                  <a:schemeClr val="dk1"/>
                </a:solidFill>
              </a:rPr>
              <a:t>Have obstacles in a pool or lake environment (buoys, tree branches, </a:t>
            </a:r>
            <a:r>
              <a:rPr lang="en" sz="1750">
                <a:solidFill>
                  <a:schemeClr val="dk1"/>
                </a:solidFill>
              </a:rPr>
              <a:t>makeshift</a:t>
            </a:r>
            <a:r>
              <a:rPr lang="en" sz="1750">
                <a:solidFill>
                  <a:schemeClr val="dk1"/>
                </a:solidFill>
              </a:rPr>
              <a:t> boats).</a:t>
            </a:r>
            <a:endParaRPr sz="1750">
              <a:solidFill>
                <a:schemeClr val="dk1"/>
              </a:solidFill>
            </a:endParaRPr>
          </a:p>
          <a:p>
            <a:pPr indent="-323056" lvl="1" marL="914400" rtl="0" algn="l">
              <a:lnSpc>
                <a:spcPct val="150000"/>
              </a:lnSpc>
              <a:spcBef>
                <a:spcPts val="0"/>
              </a:spcBef>
              <a:spcAft>
                <a:spcPts val="0"/>
              </a:spcAft>
              <a:buClr>
                <a:schemeClr val="dk1"/>
              </a:buClr>
              <a:buSzPct val="100000"/>
              <a:buChar char="○"/>
            </a:pPr>
            <a:r>
              <a:rPr lang="en" sz="1750">
                <a:solidFill>
                  <a:schemeClr val="dk1"/>
                </a:solidFill>
              </a:rPr>
              <a:t>Run collision avoidance and </a:t>
            </a:r>
            <a:r>
              <a:rPr lang="en" sz="1750">
                <a:solidFill>
                  <a:schemeClr val="dk1"/>
                </a:solidFill>
              </a:rPr>
              <a:t>navigation</a:t>
            </a:r>
            <a:r>
              <a:rPr lang="en" sz="1750">
                <a:solidFill>
                  <a:schemeClr val="dk1"/>
                </a:solidFill>
              </a:rPr>
              <a:t> on Kingfisher from Spring 2021 team.</a:t>
            </a:r>
            <a:endParaRPr sz="1750">
              <a:solidFill>
                <a:schemeClr val="dk1"/>
              </a:solidFill>
            </a:endParaRPr>
          </a:p>
          <a:p>
            <a:pPr indent="-323056" lvl="1" marL="914400" rtl="0" algn="l">
              <a:lnSpc>
                <a:spcPct val="150000"/>
              </a:lnSpc>
              <a:spcBef>
                <a:spcPts val="0"/>
              </a:spcBef>
              <a:spcAft>
                <a:spcPts val="0"/>
              </a:spcAft>
              <a:buClr>
                <a:schemeClr val="dk1"/>
              </a:buClr>
              <a:buSzPct val="100000"/>
              <a:buChar char="○"/>
            </a:pPr>
            <a:r>
              <a:rPr lang="en" sz="1750">
                <a:solidFill>
                  <a:schemeClr val="dk1"/>
                </a:solidFill>
              </a:rPr>
              <a:t>Navigate Kingfisher in the water.</a:t>
            </a:r>
            <a:endParaRPr sz="1750">
              <a:solidFill>
                <a:schemeClr val="dk1"/>
              </a:solidFill>
            </a:endParaRPr>
          </a:p>
          <a:p>
            <a:pPr indent="0" lvl="0" marL="1828800" rtl="0" algn="l">
              <a:spcBef>
                <a:spcPts val="1200"/>
              </a:spcBef>
              <a:spcAft>
                <a:spcPts val="1200"/>
              </a:spcAft>
              <a:buNone/>
            </a:pPr>
            <a:r>
              <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Current Project Status</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311700" y="161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Status</a:t>
            </a:r>
            <a:endParaRPr/>
          </a:p>
        </p:txBody>
      </p:sp>
      <p:sp>
        <p:nvSpPr>
          <p:cNvPr id="255" name="Google Shape;255;p38"/>
          <p:cNvSpPr txBox="1"/>
          <p:nvPr/>
        </p:nvSpPr>
        <p:spPr>
          <a:xfrm>
            <a:off x="6218375" y="4681800"/>
            <a:ext cx="288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rPr>
              <a:t>[1] </a:t>
            </a:r>
            <a:r>
              <a:rPr lang="en" sz="900" u="sng">
                <a:solidFill>
                  <a:schemeClr val="accent5"/>
                </a:solidFill>
                <a:hlinkClick r:id="rId3">
                  <a:extLst>
                    <a:ext uri="{A12FA001-AC4F-418D-AE19-62706E023703}">
                      <ahyp:hlinkClr val="tx"/>
                    </a:ext>
                  </a:extLst>
                </a:hlinkClick>
              </a:rPr>
              <a:t>https://github.com/bsb808/kingfisher_gazebo</a:t>
            </a:r>
            <a:r>
              <a:rPr lang="en" sz="900">
                <a:solidFill>
                  <a:schemeClr val="dk2"/>
                </a:solidFill>
              </a:rPr>
              <a:t> </a:t>
            </a:r>
            <a:endParaRPr sz="900">
              <a:solidFill>
                <a:schemeClr val="dk2"/>
              </a:solidFill>
            </a:endParaRPr>
          </a:p>
          <a:p>
            <a:pPr indent="0" lvl="0" marL="0" rtl="0" algn="l">
              <a:spcBef>
                <a:spcPts val="0"/>
              </a:spcBef>
              <a:spcAft>
                <a:spcPts val="0"/>
              </a:spcAft>
              <a:buClr>
                <a:schemeClr val="dk1"/>
              </a:buClr>
              <a:buSzPts val="1100"/>
              <a:buFont typeface="Arial"/>
              <a:buNone/>
            </a:pPr>
            <a:r>
              <a:rPr lang="en" sz="900">
                <a:solidFill>
                  <a:schemeClr val="dk2"/>
                </a:solidFill>
              </a:rPr>
              <a:t>[2] </a:t>
            </a:r>
            <a:r>
              <a:rPr lang="en" sz="900" u="sng">
                <a:solidFill>
                  <a:schemeClr val="accent5"/>
                </a:solidFill>
                <a:hlinkClick r:id="rId4">
                  <a:extLst>
                    <a:ext uri="{A12FA001-AC4F-418D-AE19-62706E023703}">
                      <ahyp:hlinkClr val="tx"/>
                    </a:ext>
                  </a:extLst>
                </a:hlinkClick>
              </a:rPr>
              <a:t>https://github.com/bsb808/usv_gazebo_plugins</a:t>
            </a:r>
            <a:r>
              <a:rPr lang="en" sz="900">
                <a:solidFill>
                  <a:schemeClr val="dk2"/>
                </a:solidFill>
              </a:rPr>
              <a:t> </a:t>
            </a:r>
            <a:endParaRPr/>
          </a:p>
        </p:txBody>
      </p:sp>
      <p:sp>
        <p:nvSpPr>
          <p:cNvPr id="256" name="Google Shape;256;p38"/>
          <p:cNvSpPr txBox="1"/>
          <p:nvPr/>
        </p:nvSpPr>
        <p:spPr>
          <a:xfrm>
            <a:off x="131775" y="676575"/>
            <a:ext cx="62286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Have new fitPC to replace original with broken port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Functioning ROS node doing object detection on real-time video stream using Yolov2</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Image frame detection comes in at ~2Hz, likely sufficient for our application</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Detection at ~9Hz using tiny_yolo. Less accurate, more false positive detections</a:t>
            </a:r>
            <a:endParaRPr sz="1100"/>
          </a:p>
        </p:txBody>
      </p:sp>
      <p:sp>
        <p:nvSpPr>
          <p:cNvPr id="257" name="Google Shape;257;p38"/>
          <p:cNvSpPr txBox="1"/>
          <p:nvPr/>
        </p:nvSpPr>
        <p:spPr>
          <a:xfrm>
            <a:off x="131775" y="1866350"/>
            <a:ext cx="64608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Gazebo simulation of a Autonomous Surface Vehicle (ASV) using latest ROS/Gazebo libraries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Implemented a thruster model, dynamics model, and sensor models (IMU and GPS)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Allows us to test code that will can drive the robot through ROS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Adapted from Kingfisher_gazebo [1] and usv_gazebo_plugin [2].</a:t>
            </a:r>
            <a:endParaRPr/>
          </a:p>
        </p:txBody>
      </p:sp>
      <p:pic>
        <p:nvPicPr>
          <p:cNvPr id="258" name="Google Shape;258;p38"/>
          <p:cNvPicPr preferRelativeResize="0"/>
          <p:nvPr/>
        </p:nvPicPr>
        <p:blipFill>
          <a:blip r:embed="rId5">
            <a:alphaModFix/>
          </a:blip>
          <a:stretch>
            <a:fillRect/>
          </a:stretch>
        </p:blipFill>
        <p:spPr>
          <a:xfrm>
            <a:off x="1469164" y="2861425"/>
            <a:ext cx="3786026" cy="2132800"/>
          </a:xfrm>
          <a:prstGeom prst="rect">
            <a:avLst/>
          </a:prstGeom>
          <a:noFill/>
          <a:ln>
            <a:noFill/>
          </a:ln>
        </p:spPr>
      </p:pic>
      <p:pic>
        <p:nvPicPr>
          <p:cNvPr id="259" name="Google Shape;259;p38"/>
          <p:cNvPicPr preferRelativeResize="0"/>
          <p:nvPr/>
        </p:nvPicPr>
        <p:blipFill rotWithShape="1">
          <a:blip r:embed="rId6">
            <a:alphaModFix/>
          </a:blip>
          <a:srcRect b="0" l="0" r="69786" t="0"/>
          <a:stretch/>
        </p:blipFill>
        <p:spPr>
          <a:xfrm>
            <a:off x="6734625" y="105575"/>
            <a:ext cx="1912200" cy="3016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Schedule</a:t>
            </a:r>
            <a:endParaRPr/>
          </a:p>
        </p:txBody>
      </p:sp>
      <p:pic>
        <p:nvPicPr>
          <p:cNvPr id="265" name="Google Shape;265;p39"/>
          <p:cNvPicPr preferRelativeResize="0"/>
          <p:nvPr/>
        </p:nvPicPr>
        <p:blipFill>
          <a:blip r:embed="rId3">
            <a:alphaModFix/>
          </a:blip>
          <a:stretch>
            <a:fillRect/>
          </a:stretch>
        </p:blipFill>
        <p:spPr>
          <a:xfrm>
            <a:off x="3044625" y="267600"/>
            <a:ext cx="3422950" cy="47370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000"/>
              <a:t>Questions?</a:t>
            </a:r>
            <a:endParaRPr b="1"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Team</a:t>
            </a:r>
            <a:endParaRPr/>
          </a:p>
        </p:txBody>
      </p:sp>
      <p:pic>
        <p:nvPicPr>
          <p:cNvPr id="74" name="Google Shape;74;p15"/>
          <p:cNvPicPr preferRelativeResize="0"/>
          <p:nvPr/>
        </p:nvPicPr>
        <p:blipFill rotWithShape="1">
          <a:blip r:embed="rId3">
            <a:alphaModFix/>
          </a:blip>
          <a:srcRect b="13964" l="16968" r="10886" t="13718"/>
          <a:stretch/>
        </p:blipFill>
        <p:spPr>
          <a:xfrm>
            <a:off x="307425" y="1819123"/>
            <a:ext cx="2002176" cy="1505249"/>
          </a:xfrm>
          <a:prstGeom prst="rect">
            <a:avLst/>
          </a:prstGeom>
          <a:noFill/>
          <a:ln>
            <a:noFill/>
          </a:ln>
        </p:spPr>
      </p:pic>
      <p:sp>
        <p:nvSpPr>
          <p:cNvPr id="75" name="Google Shape;75;p15"/>
          <p:cNvSpPr txBox="1"/>
          <p:nvPr/>
        </p:nvSpPr>
        <p:spPr>
          <a:xfrm>
            <a:off x="556863" y="1205350"/>
            <a:ext cx="1503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Tan Tonge</a:t>
            </a:r>
            <a:endParaRPr b="1">
              <a:solidFill>
                <a:schemeClr val="dk1"/>
              </a:solidFill>
            </a:endParaRPr>
          </a:p>
          <a:p>
            <a:pPr indent="0" lvl="0" marL="0" rtl="0" algn="ctr">
              <a:spcBef>
                <a:spcPts val="0"/>
              </a:spcBef>
              <a:spcAft>
                <a:spcPts val="0"/>
              </a:spcAft>
              <a:buNone/>
            </a:pPr>
            <a:r>
              <a:rPr lang="en">
                <a:solidFill>
                  <a:schemeClr val="dk1"/>
                </a:solidFill>
              </a:rPr>
              <a:t>Project Manager</a:t>
            </a:r>
            <a:endParaRPr>
              <a:solidFill>
                <a:schemeClr val="dk1"/>
              </a:solidFill>
            </a:endParaRPr>
          </a:p>
        </p:txBody>
      </p:sp>
      <p:sp>
        <p:nvSpPr>
          <p:cNvPr id="76" name="Google Shape;76;p15"/>
          <p:cNvSpPr txBox="1"/>
          <p:nvPr/>
        </p:nvSpPr>
        <p:spPr>
          <a:xfrm>
            <a:off x="2234687" y="1205350"/>
            <a:ext cx="2499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Jin Bae</a:t>
            </a:r>
            <a:endParaRPr b="1">
              <a:solidFill>
                <a:schemeClr val="dk1"/>
              </a:solidFill>
            </a:endParaRPr>
          </a:p>
          <a:p>
            <a:pPr indent="0" lvl="0" marL="0" rtl="0" algn="ctr">
              <a:spcBef>
                <a:spcPts val="0"/>
              </a:spcBef>
              <a:spcAft>
                <a:spcPts val="0"/>
              </a:spcAft>
              <a:buNone/>
            </a:pPr>
            <a:r>
              <a:rPr lang="en">
                <a:solidFill>
                  <a:schemeClr val="dk1"/>
                </a:solidFill>
              </a:rPr>
              <a:t>Navigation Software Lead</a:t>
            </a:r>
            <a:endParaRPr>
              <a:solidFill>
                <a:schemeClr val="dk1"/>
              </a:solidFill>
            </a:endParaRPr>
          </a:p>
        </p:txBody>
      </p:sp>
      <p:sp>
        <p:nvSpPr>
          <p:cNvPr id="77" name="Google Shape;77;p15"/>
          <p:cNvSpPr txBox="1"/>
          <p:nvPr/>
        </p:nvSpPr>
        <p:spPr>
          <a:xfrm>
            <a:off x="4628475" y="1205350"/>
            <a:ext cx="234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Luis Pimentel</a:t>
            </a:r>
            <a:endParaRPr b="1">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Perception </a:t>
            </a:r>
            <a:r>
              <a:rPr lang="en">
                <a:solidFill>
                  <a:schemeClr val="dk1"/>
                </a:solidFill>
              </a:rPr>
              <a:t>Software Lead</a:t>
            </a:r>
            <a:endParaRPr b="1">
              <a:solidFill>
                <a:schemeClr val="dk1"/>
              </a:solidFill>
            </a:endParaRPr>
          </a:p>
        </p:txBody>
      </p:sp>
      <p:sp>
        <p:nvSpPr>
          <p:cNvPr id="78" name="Google Shape;78;p15"/>
          <p:cNvSpPr txBox="1"/>
          <p:nvPr/>
        </p:nvSpPr>
        <p:spPr>
          <a:xfrm>
            <a:off x="6977763" y="1017725"/>
            <a:ext cx="1715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Alexander Chanthaphaeng</a:t>
            </a:r>
            <a:endParaRPr b="1">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Hard</a:t>
            </a:r>
            <a:r>
              <a:rPr lang="en">
                <a:solidFill>
                  <a:schemeClr val="dk1"/>
                </a:solidFill>
              </a:rPr>
              <a:t>ware Lead</a:t>
            </a:r>
            <a:endParaRPr b="1">
              <a:solidFill>
                <a:schemeClr val="dk1"/>
              </a:solidFill>
            </a:endParaRPr>
          </a:p>
        </p:txBody>
      </p:sp>
      <p:sp>
        <p:nvSpPr>
          <p:cNvPr id="79" name="Google Shape;79;p15"/>
          <p:cNvSpPr txBox="1"/>
          <p:nvPr/>
        </p:nvSpPr>
        <p:spPr>
          <a:xfrm>
            <a:off x="307375" y="3322550"/>
            <a:ext cx="2002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rPr>
              <a:t>EE - Specializing in Smart Power Grid Control / Renewable Energy Integration</a:t>
            </a:r>
            <a:endParaRPr sz="1300">
              <a:solidFill>
                <a:schemeClr val="dk1"/>
              </a:solidFill>
            </a:endParaRPr>
          </a:p>
        </p:txBody>
      </p:sp>
      <p:sp>
        <p:nvSpPr>
          <p:cNvPr id="80" name="Google Shape;80;p15"/>
          <p:cNvSpPr txBox="1"/>
          <p:nvPr/>
        </p:nvSpPr>
        <p:spPr>
          <a:xfrm>
            <a:off x="2483063" y="3322550"/>
            <a:ext cx="2002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rPr>
              <a:t>CompE</a:t>
            </a:r>
            <a:r>
              <a:rPr lang="en" sz="1300">
                <a:solidFill>
                  <a:schemeClr val="dk1"/>
                </a:solidFill>
              </a:rPr>
              <a:t> - Specializing in Embedded Systems/Robotics</a:t>
            </a:r>
            <a:endParaRPr sz="1300">
              <a:solidFill>
                <a:schemeClr val="dk1"/>
              </a:solidFill>
            </a:endParaRPr>
          </a:p>
        </p:txBody>
      </p:sp>
      <p:sp>
        <p:nvSpPr>
          <p:cNvPr id="81" name="Google Shape;81;p15"/>
          <p:cNvSpPr txBox="1"/>
          <p:nvPr/>
        </p:nvSpPr>
        <p:spPr>
          <a:xfrm>
            <a:off x="4509775" y="3322550"/>
            <a:ext cx="2512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rPr>
              <a:t>CompE - Specializing in Robot Control Systems/Machine Learning/Perception</a:t>
            </a:r>
            <a:endParaRPr sz="1100">
              <a:solidFill>
                <a:schemeClr val="dk1"/>
              </a:solidFill>
            </a:endParaRPr>
          </a:p>
        </p:txBody>
      </p:sp>
      <p:sp>
        <p:nvSpPr>
          <p:cNvPr id="82" name="Google Shape;82;p15"/>
          <p:cNvSpPr txBox="1"/>
          <p:nvPr/>
        </p:nvSpPr>
        <p:spPr>
          <a:xfrm>
            <a:off x="6834363" y="3322550"/>
            <a:ext cx="2002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rPr>
              <a:t>EE - Specializing in Electronics / Hardware Design </a:t>
            </a:r>
            <a:endParaRPr sz="1300">
              <a:solidFill>
                <a:schemeClr val="dk1"/>
              </a:solidFill>
            </a:endParaRPr>
          </a:p>
        </p:txBody>
      </p:sp>
      <p:pic>
        <p:nvPicPr>
          <p:cNvPr id="83" name="Google Shape;83;p15"/>
          <p:cNvPicPr preferRelativeResize="0"/>
          <p:nvPr/>
        </p:nvPicPr>
        <p:blipFill rotWithShape="1">
          <a:blip r:embed="rId4">
            <a:alphaModFix/>
          </a:blip>
          <a:srcRect b="0" l="0" r="21580" t="17273"/>
          <a:stretch/>
        </p:blipFill>
        <p:spPr>
          <a:xfrm>
            <a:off x="5043613" y="1798788"/>
            <a:ext cx="1444500" cy="1523773"/>
          </a:xfrm>
          <a:prstGeom prst="rect">
            <a:avLst/>
          </a:prstGeom>
          <a:noFill/>
          <a:ln>
            <a:noFill/>
          </a:ln>
        </p:spPr>
      </p:pic>
      <p:pic>
        <p:nvPicPr>
          <p:cNvPr id="84" name="Google Shape;84;p15"/>
          <p:cNvPicPr preferRelativeResize="0"/>
          <p:nvPr/>
        </p:nvPicPr>
        <p:blipFill rotWithShape="1">
          <a:blip r:embed="rId5">
            <a:alphaModFix/>
          </a:blip>
          <a:srcRect b="0" l="22299" r="19445" t="51832"/>
          <a:stretch/>
        </p:blipFill>
        <p:spPr>
          <a:xfrm>
            <a:off x="7144425" y="1809875"/>
            <a:ext cx="1382093" cy="1523748"/>
          </a:xfrm>
          <a:prstGeom prst="rect">
            <a:avLst/>
          </a:prstGeom>
          <a:noFill/>
          <a:ln>
            <a:noFill/>
          </a:ln>
        </p:spPr>
      </p:pic>
      <p:pic>
        <p:nvPicPr>
          <p:cNvPr id="85" name="Google Shape;85;p15"/>
          <p:cNvPicPr preferRelativeResize="0"/>
          <p:nvPr/>
        </p:nvPicPr>
        <p:blipFill rotWithShape="1">
          <a:blip r:embed="rId6">
            <a:alphaModFix/>
          </a:blip>
          <a:srcRect b="23611" l="0" r="0" t="0"/>
          <a:stretch/>
        </p:blipFill>
        <p:spPr>
          <a:xfrm>
            <a:off x="2762400" y="1798800"/>
            <a:ext cx="1316400" cy="152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Sponsor Needs</a:t>
            </a:r>
            <a:endParaRPr/>
          </a:p>
        </p:txBody>
      </p:sp>
      <p:sp>
        <p:nvSpPr>
          <p:cNvPr id="91" name="Google Shape;91;p16"/>
          <p:cNvSpPr txBox="1"/>
          <p:nvPr>
            <p:ph idx="1" type="body"/>
          </p:nvPr>
        </p:nvSpPr>
        <p:spPr>
          <a:xfrm>
            <a:off x="262825" y="1152475"/>
            <a:ext cx="85206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dk1"/>
              </a:buClr>
              <a:buSzPts val="1900"/>
              <a:buChar char="●"/>
            </a:pPr>
            <a:r>
              <a:rPr lang="en" sz="1900">
                <a:solidFill>
                  <a:schemeClr val="dk1"/>
                </a:solidFill>
              </a:rPr>
              <a:t>Ecolymer desires a </a:t>
            </a:r>
            <a:r>
              <a:rPr b="1" lang="en" sz="1900">
                <a:solidFill>
                  <a:schemeClr val="dk1"/>
                </a:solidFill>
              </a:rPr>
              <a:t>fully-automated</a:t>
            </a:r>
            <a:r>
              <a:rPr lang="en" sz="1900">
                <a:solidFill>
                  <a:schemeClr val="dk1"/>
                </a:solidFill>
              </a:rPr>
              <a:t> river clean-up system </a:t>
            </a:r>
            <a:endParaRPr sz="19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Intended to be deployed in waterways to:</a:t>
            </a:r>
            <a:endParaRPr sz="1500">
              <a:solidFill>
                <a:schemeClr val="dk1"/>
              </a:solidFill>
            </a:endParaRPr>
          </a:p>
          <a:p>
            <a:pPr indent="-323850" lvl="2" marL="1371600" rtl="0" algn="l">
              <a:spcBef>
                <a:spcPts val="0"/>
              </a:spcBef>
              <a:spcAft>
                <a:spcPts val="0"/>
              </a:spcAft>
              <a:buClr>
                <a:schemeClr val="dk1"/>
              </a:buClr>
              <a:buSzPts val="1500"/>
              <a:buChar char="■"/>
            </a:pPr>
            <a:r>
              <a:rPr b="1" lang="en" sz="1500">
                <a:solidFill>
                  <a:schemeClr val="dk1"/>
                </a:solidFill>
              </a:rPr>
              <a:t>Identify</a:t>
            </a:r>
            <a:r>
              <a:rPr lang="en" sz="1500">
                <a:solidFill>
                  <a:schemeClr val="dk1"/>
                </a:solidFill>
              </a:rPr>
              <a:t> plastic waste</a:t>
            </a:r>
            <a:endParaRPr sz="1500">
              <a:solidFill>
                <a:schemeClr val="dk1"/>
              </a:solidFill>
            </a:endParaRPr>
          </a:p>
          <a:p>
            <a:pPr indent="-323850" lvl="2" marL="1371600" rtl="0" algn="l">
              <a:spcBef>
                <a:spcPts val="0"/>
              </a:spcBef>
              <a:spcAft>
                <a:spcPts val="0"/>
              </a:spcAft>
              <a:buClr>
                <a:schemeClr val="dk1"/>
              </a:buClr>
              <a:buSzPts val="1500"/>
              <a:buChar char="■"/>
            </a:pPr>
            <a:r>
              <a:rPr b="1" lang="en" sz="1500">
                <a:solidFill>
                  <a:schemeClr val="dk1"/>
                </a:solidFill>
              </a:rPr>
              <a:t>Collect</a:t>
            </a:r>
            <a:r>
              <a:rPr lang="en" sz="1500">
                <a:solidFill>
                  <a:schemeClr val="dk1"/>
                </a:solidFill>
              </a:rPr>
              <a:t> the waste</a:t>
            </a:r>
            <a:endParaRPr sz="1500">
              <a:solidFill>
                <a:schemeClr val="dk1"/>
              </a:solidFill>
            </a:endParaRPr>
          </a:p>
          <a:p>
            <a:pPr indent="-323850" lvl="2" marL="1371600" rtl="0" algn="l">
              <a:spcBef>
                <a:spcPts val="0"/>
              </a:spcBef>
              <a:spcAft>
                <a:spcPts val="0"/>
              </a:spcAft>
              <a:buClr>
                <a:schemeClr val="dk1"/>
              </a:buClr>
              <a:buSzPts val="1500"/>
              <a:buChar char="■"/>
            </a:pPr>
            <a:r>
              <a:rPr b="1" lang="en" sz="1500">
                <a:solidFill>
                  <a:schemeClr val="dk1"/>
                </a:solidFill>
              </a:rPr>
              <a:t>Dispose</a:t>
            </a:r>
            <a:r>
              <a:rPr lang="en" sz="1500">
                <a:solidFill>
                  <a:schemeClr val="dk1"/>
                </a:solidFill>
              </a:rPr>
              <a:t> of the waste</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Without interfering with river traffic or aquatic life</a:t>
            </a:r>
            <a:endParaRPr sz="1500">
              <a:solidFill>
                <a:schemeClr val="dk1"/>
              </a:solidFill>
            </a:endParaRPr>
          </a:p>
          <a:p>
            <a:pPr indent="0" lvl="0" marL="914400" rtl="0" algn="l">
              <a:spcBef>
                <a:spcPts val="1200"/>
              </a:spcBef>
              <a:spcAft>
                <a:spcPts val="0"/>
              </a:spcAft>
              <a:buNone/>
            </a:pPr>
            <a:r>
              <a:t/>
            </a:r>
            <a:endParaRPr sz="1900">
              <a:solidFill>
                <a:schemeClr val="dk1"/>
              </a:solidFill>
            </a:endParaRPr>
          </a:p>
          <a:p>
            <a:pPr indent="-349250" lvl="0" marL="457200" rtl="0" algn="l">
              <a:spcBef>
                <a:spcPts val="1200"/>
              </a:spcBef>
              <a:spcAft>
                <a:spcPts val="0"/>
              </a:spcAft>
              <a:buClr>
                <a:schemeClr val="dk1"/>
              </a:buClr>
              <a:buSzPts val="1900"/>
              <a:buChar char="●"/>
            </a:pPr>
            <a:r>
              <a:rPr lang="en" sz="1900">
                <a:solidFill>
                  <a:schemeClr val="dk1"/>
                </a:solidFill>
              </a:rPr>
              <a:t>Developing a </a:t>
            </a:r>
            <a:r>
              <a:rPr lang="en" sz="1900">
                <a:solidFill>
                  <a:schemeClr val="dk1"/>
                </a:solidFill>
              </a:rPr>
              <a:t>prototype</a:t>
            </a:r>
            <a:r>
              <a:rPr lang="en" sz="1900">
                <a:solidFill>
                  <a:schemeClr val="dk1"/>
                </a:solidFill>
              </a:rPr>
              <a:t> proof-of-concept of their desired solution</a:t>
            </a:r>
            <a:endParaRPr sz="19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Focusing on the </a:t>
            </a:r>
            <a:r>
              <a:rPr b="1" lang="en" sz="1500">
                <a:solidFill>
                  <a:schemeClr val="dk1"/>
                </a:solidFill>
              </a:rPr>
              <a:t>limiting technologies</a:t>
            </a:r>
            <a:r>
              <a:rPr lang="en" sz="1500">
                <a:solidFill>
                  <a:schemeClr val="dk1"/>
                </a:solidFill>
              </a:rPr>
              <a:t> to accomplishing these operations</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Objectives</a:t>
            </a:r>
            <a:endParaRPr/>
          </a:p>
        </p:txBody>
      </p:sp>
      <p:sp>
        <p:nvSpPr>
          <p:cNvPr id="97" name="Google Shape;97;p17"/>
          <p:cNvSpPr txBox="1"/>
          <p:nvPr>
            <p:ph idx="1" type="body"/>
          </p:nvPr>
        </p:nvSpPr>
        <p:spPr>
          <a:xfrm>
            <a:off x="311700" y="1152475"/>
            <a:ext cx="81957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dk1"/>
              </a:buClr>
              <a:buSzPts val="1900"/>
              <a:buChar char="●"/>
            </a:pPr>
            <a:r>
              <a:rPr lang="en" sz="1900">
                <a:solidFill>
                  <a:schemeClr val="dk1"/>
                </a:solidFill>
              </a:rPr>
              <a:t>Continuing the development from 2 prior semesters of Senior Design</a:t>
            </a:r>
            <a:endParaRPr sz="19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Fall 2020 - Trash Detection through YOLO</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Spring 2021 - Collision Avoidance with Xbox Kinect</a:t>
            </a:r>
            <a:endParaRPr sz="1500">
              <a:solidFill>
                <a:schemeClr val="dk1"/>
              </a:solidFill>
            </a:endParaRPr>
          </a:p>
          <a:p>
            <a:pPr indent="-323850" lvl="1" marL="914400" rtl="0" algn="l">
              <a:spcBef>
                <a:spcPts val="0"/>
              </a:spcBef>
              <a:spcAft>
                <a:spcPts val="0"/>
              </a:spcAft>
              <a:buClr>
                <a:schemeClr val="dk1"/>
              </a:buClr>
              <a:buSzPts val="1500"/>
              <a:buChar char="○"/>
            </a:pPr>
            <a:r>
              <a:rPr b="1" lang="en" sz="1500">
                <a:solidFill>
                  <a:schemeClr val="dk1"/>
                </a:solidFill>
              </a:rPr>
              <a:t>Fall 2021 - Integration</a:t>
            </a:r>
            <a:r>
              <a:rPr b="1" lang="en" sz="1500">
                <a:solidFill>
                  <a:schemeClr val="dk1"/>
                </a:solidFill>
              </a:rPr>
              <a:t> onto USV platform t</a:t>
            </a:r>
            <a:r>
              <a:rPr b="1" lang="en" sz="1500">
                <a:solidFill>
                  <a:schemeClr val="dk1"/>
                </a:solidFill>
              </a:rPr>
              <a:t>o achieve autonomous navigation</a:t>
            </a:r>
            <a:endParaRPr b="1" sz="1500">
              <a:solidFill>
                <a:schemeClr val="dk1"/>
              </a:solidFill>
            </a:endParaRPr>
          </a:p>
          <a:p>
            <a:pPr indent="0" lvl="0" marL="0" rtl="0" algn="l">
              <a:spcBef>
                <a:spcPts val="1200"/>
              </a:spcBef>
              <a:spcAft>
                <a:spcPts val="0"/>
              </a:spcAft>
              <a:buNone/>
            </a:pPr>
            <a:r>
              <a:t/>
            </a:r>
            <a:endParaRPr b="1" sz="1900">
              <a:solidFill>
                <a:schemeClr val="dk1"/>
              </a:solidFill>
            </a:endParaRPr>
          </a:p>
          <a:p>
            <a:pPr indent="-349250" lvl="0" marL="457200" rtl="0" algn="l">
              <a:spcBef>
                <a:spcPts val="1200"/>
              </a:spcBef>
              <a:spcAft>
                <a:spcPts val="0"/>
              </a:spcAft>
              <a:buClr>
                <a:schemeClr val="dk1"/>
              </a:buClr>
              <a:buSzPts val="1900"/>
              <a:buChar char="●"/>
            </a:pPr>
            <a:r>
              <a:rPr lang="en" sz="1900">
                <a:solidFill>
                  <a:schemeClr val="dk1"/>
                </a:solidFill>
              </a:rPr>
              <a:t>Leveraging existing </a:t>
            </a:r>
            <a:r>
              <a:rPr lang="en" sz="1900">
                <a:solidFill>
                  <a:schemeClr val="dk1"/>
                </a:solidFill>
              </a:rPr>
              <a:t>Unmanned Surface Vehicle (</a:t>
            </a:r>
            <a:r>
              <a:rPr b="1" lang="en" sz="1900">
                <a:solidFill>
                  <a:schemeClr val="dk1"/>
                </a:solidFill>
              </a:rPr>
              <a:t>USV</a:t>
            </a:r>
            <a:r>
              <a:rPr lang="en" sz="1900">
                <a:solidFill>
                  <a:schemeClr val="dk1"/>
                </a:solidFill>
              </a:rPr>
              <a:t>) platform to avoid </a:t>
            </a:r>
            <a:r>
              <a:rPr b="1" lang="en" sz="1900">
                <a:solidFill>
                  <a:schemeClr val="dk1"/>
                </a:solidFill>
              </a:rPr>
              <a:t>hardware development</a:t>
            </a:r>
            <a:r>
              <a:rPr lang="en" sz="1900">
                <a:solidFill>
                  <a:schemeClr val="dk1"/>
                </a:solidFill>
              </a:rPr>
              <a:t> time</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Integrating commercial and </a:t>
            </a:r>
            <a:r>
              <a:rPr b="1" lang="en" sz="1900">
                <a:solidFill>
                  <a:schemeClr val="dk1"/>
                </a:solidFill>
              </a:rPr>
              <a:t>readily-</a:t>
            </a:r>
            <a:r>
              <a:rPr b="1" lang="en" sz="1900">
                <a:solidFill>
                  <a:schemeClr val="dk1"/>
                </a:solidFill>
              </a:rPr>
              <a:t>available</a:t>
            </a:r>
            <a:r>
              <a:rPr lang="en" sz="1900">
                <a:solidFill>
                  <a:schemeClr val="dk1"/>
                </a:solidFill>
              </a:rPr>
              <a:t> solutions</a:t>
            </a:r>
            <a:endParaRPr sz="19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Reduce costs and improve feasibility of final product </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000"/>
              <a:t>Explanation</a:t>
            </a:r>
            <a:r>
              <a:rPr b="1" lang="en" sz="3000"/>
              <a:t> of Design</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 Robot Platform</a:t>
            </a:r>
            <a:endParaRPr/>
          </a:p>
        </p:txBody>
      </p:sp>
      <p:sp>
        <p:nvSpPr>
          <p:cNvPr id="108" name="Google Shape;108;p19"/>
          <p:cNvSpPr txBox="1"/>
          <p:nvPr>
            <p:ph idx="1" type="body"/>
          </p:nvPr>
        </p:nvSpPr>
        <p:spPr>
          <a:xfrm>
            <a:off x="311700" y="1152475"/>
            <a:ext cx="8377800" cy="969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chemeClr val="dk1"/>
              </a:buClr>
              <a:buSzPts val="1300"/>
              <a:buChar char="-"/>
            </a:pPr>
            <a:r>
              <a:rPr b="1" lang="en" sz="1300">
                <a:solidFill>
                  <a:schemeClr val="dk1"/>
                </a:solidFill>
              </a:rPr>
              <a:t>Kingfisher M100</a:t>
            </a:r>
            <a:r>
              <a:rPr lang="en" sz="1300">
                <a:solidFill>
                  <a:schemeClr val="dk1"/>
                </a:solidFill>
              </a:rPr>
              <a:t> has been identified as the proof-of-concept USV platform </a:t>
            </a:r>
            <a:endParaRPr sz="1300">
              <a:solidFill>
                <a:schemeClr val="dk1"/>
              </a:solidFill>
            </a:endParaRPr>
          </a:p>
          <a:p>
            <a:pPr indent="0" lvl="0" marL="457200" rtl="0" algn="l">
              <a:spcBef>
                <a:spcPts val="1200"/>
              </a:spcBef>
              <a:spcAft>
                <a:spcPts val="1200"/>
              </a:spcAft>
              <a:buNone/>
            </a:pPr>
            <a:r>
              <a:t/>
            </a:r>
            <a:endParaRPr sz="1100">
              <a:solidFill>
                <a:schemeClr val="dk1"/>
              </a:solidFill>
            </a:endParaRPr>
          </a:p>
        </p:txBody>
      </p:sp>
      <p:sp>
        <p:nvSpPr>
          <p:cNvPr id="109" name="Google Shape;109;p19"/>
          <p:cNvSpPr txBox="1"/>
          <p:nvPr/>
        </p:nvSpPr>
        <p:spPr>
          <a:xfrm>
            <a:off x="382950" y="4661950"/>
            <a:ext cx="8235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 </a:t>
            </a:r>
            <a:r>
              <a:rPr lang="en" sz="800" u="sng">
                <a:solidFill>
                  <a:schemeClr val="hlink"/>
                </a:solidFill>
                <a:hlinkClick r:id="rId4"/>
              </a:rPr>
              <a:t>https://oceanai.mit.edu/svn/moos-ivp-kfish/trunk/docs/kfish-m100-manual.pdf</a:t>
            </a:r>
            <a:r>
              <a:rPr lang="en" sz="800"/>
              <a:t> </a:t>
            </a:r>
            <a:endParaRPr sz="500"/>
          </a:p>
        </p:txBody>
      </p:sp>
      <p:sp>
        <p:nvSpPr>
          <p:cNvPr id="110" name="Google Shape;110;p19"/>
          <p:cNvSpPr txBox="1"/>
          <p:nvPr/>
        </p:nvSpPr>
        <p:spPr>
          <a:xfrm>
            <a:off x="3370038" y="4427650"/>
            <a:ext cx="2261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Kingfisher M100 and its components [1]</a:t>
            </a:r>
            <a:endParaRPr sz="900"/>
          </a:p>
        </p:txBody>
      </p:sp>
      <p:pic>
        <p:nvPicPr>
          <p:cNvPr id="111" name="Google Shape;111;p19"/>
          <p:cNvPicPr preferRelativeResize="0"/>
          <p:nvPr/>
        </p:nvPicPr>
        <p:blipFill rotWithShape="1">
          <a:blip r:embed="rId5">
            <a:alphaModFix/>
          </a:blip>
          <a:srcRect b="4567" l="5714" r="7697" t="7605"/>
          <a:stretch/>
        </p:blipFill>
        <p:spPr>
          <a:xfrm>
            <a:off x="2746613" y="1493850"/>
            <a:ext cx="3650776" cy="300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Sensors</a:t>
            </a:r>
            <a:endParaRPr/>
          </a:p>
        </p:txBody>
      </p:sp>
      <p:sp>
        <p:nvSpPr>
          <p:cNvPr id="117" name="Google Shape;117;p20"/>
          <p:cNvSpPr txBox="1"/>
          <p:nvPr>
            <p:ph idx="1" type="body"/>
          </p:nvPr>
        </p:nvSpPr>
        <p:spPr>
          <a:xfrm>
            <a:off x="311700" y="1152475"/>
            <a:ext cx="8520600" cy="2658900"/>
          </a:xfrm>
          <a:prstGeom prst="rect">
            <a:avLst/>
          </a:prstGeom>
        </p:spPr>
        <p:txBody>
          <a:bodyPr anchorCtr="0" anchor="t" bIns="91425" lIns="91425" spcFirstLastPara="1" rIns="91425" wrap="square" tIns="91425">
            <a:normAutofit/>
          </a:bodyPr>
          <a:lstStyle/>
          <a:p>
            <a:pPr indent="-320675" lvl="0" marL="457200" rtl="0" algn="l">
              <a:spcBef>
                <a:spcPts val="0"/>
              </a:spcBef>
              <a:spcAft>
                <a:spcPts val="0"/>
              </a:spcAft>
              <a:buClr>
                <a:schemeClr val="dk1"/>
              </a:buClr>
              <a:buSzPts val="1450"/>
              <a:buChar char="●"/>
            </a:pPr>
            <a:r>
              <a:rPr b="1" lang="en" sz="1450">
                <a:solidFill>
                  <a:schemeClr val="dk1"/>
                </a:solidFill>
              </a:rPr>
              <a:t>GPS Module:</a:t>
            </a:r>
            <a:r>
              <a:rPr lang="en" sz="1450">
                <a:solidFill>
                  <a:schemeClr val="dk1"/>
                </a:solidFill>
              </a:rPr>
              <a:t> vehicle’s p</a:t>
            </a:r>
            <a:r>
              <a:rPr lang="en" sz="1450">
                <a:solidFill>
                  <a:schemeClr val="dk1"/>
                </a:solidFill>
              </a:rPr>
              <a:t>osition in body of water</a:t>
            </a:r>
            <a:endParaRPr sz="1450">
              <a:solidFill>
                <a:schemeClr val="dk1"/>
              </a:solidFill>
            </a:endParaRPr>
          </a:p>
          <a:p>
            <a:pPr indent="-320675" lvl="0" marL="457200" rtl="0" algn="l">
              <a:spcBef>
                <a:spcPts val="0"/>
              </a:spcBef>
              <a:spcAft>
                <a:spcPts val="0"/>
              </a:spcAft>
              <a:buClr>
                <a:schemeClr val="dk1"/>
              </a:buClr>
              <a:buSzPts val="1450"/>
              <a:buChar char="●"/>
            </a:pPr>
            <a:r>
              <a:rPr lang="en" sz="1450">
                <a:solidFill>
                  <a:schemeClr val="dk1"/>
                </a:solidFill>
              </a:rPr>
              <a:t>Inertial Measurement Unit </a:t>
            </a:r>
            <a:r>
              <a:rPr b="1" lang="en" sz="1450">
                <a:solidFill>
                  <a:schemeClr val="dk1"/>
                </a:solidFill>
              </a:rPr>
              <a:t>(IMU):</a:t>
            </a:r>
            <a:r>
              <a:rPr lang="en" sz="1450">
                <a:solidFill>
                  <a:schemeClr val="dk1"/>
                </a:solidFill>
              </a:rPr>
              <a:t> v</a:t>
            </a:r>
            <a:r>
              <a:rPr lang="en" sz="1450">
                <a:solidFill>
                  <a:schemeClr val="dk1"/>
                </a:solidFill>
              </a:rPr>
              <a:t>ehicle’s</a:t>
            </a:r>
            <a:r>
              <a:rPr lang="en" sz="1450">
                <a:solidFill>
                  <a:schemeClr val="dk1"/>
                </a:solidFill>
              </a:rPr>
              <a:t> orientation</a:t>
            </a:r>
            <a:endParaRPr sz="1450">
              <a:solidFill>
                <a:schemeClr val="dk1"/>
              </a:solidFill>
            </a:endParaRPr>
          </a:p>
          <a:p>
            <a:pPr indent="-320675" lvl="0" marL="457200" rtl="0" algn="l">
              <a:spcBef>
                <a:spcPts val="0"/>
              </a:spcBef>
              <a:spcAft>
                <a:spcPts val="0"/>
              </a:spcAft>
              <a:buClr>
                <a:schemeClr val="dk1"/>
              </a:buClr>
              <a:buSzPts val="1450"/>
              <a:buChar char="●"/>
            </a:pPr>
            <a:r>
              <a:rPr b="1" lang="en" sz="1450">
                <a:solidFill>
                  <a:schemeClr val="dk1"/>
                </a:solidFill>
              </a:rPr>
              <a:t>ZED 2i: </a:t>
            </a:r>
            <a:r>
              <a:rPr lang="en" sz="1450">
                <a:solidFill>
                  <a:schemeClr val="dk1"/>
                </a:solidFill>
              </a:rPr>
              <a:t>stereo vision camera for trash detection and depth sensing</a:t>
            </a:r>
            <a:endParaRPr sz="1450">
              <a:solidFill>
                <a:schemeClr val="dk1"/>
              </a:solidFill>
            </a:endParaRPr>
          </a:p>
          <a:p>
            <a:pPr indent="-320675" lvl="1" marL="914400" rtl="0" algn="l">
              <a:spcBef>
                <a:spcPts val="0"/>
              </a:spcBef>
              <a:spcAft>
                <a:spcPts val="0"/>
              </a:spcAft>
              <a:buClr>
                <a:schemeClr val="dk1"/>
              </a:buClr>
              <a:buSzPts val="1450"/>
              <a:buChar char="○"/>
            </a:pPr>
            <a:r>
              <a:rPr lang="en" sz="1450">
                <a:solidFill>
                  <a:schemeClr val="dk1"/>
                </a:solidFill>
              </a:rPr>
              <a:t>To be </a:t>
            </a:r>
            <a:r>
              <a:rPr lang="en" sz="1450">
                <a:solidFill>
                  <a:schemeClr val="dk1"/>
                </a:solidFill>
              </a:rPr>
              <a:t>placed </a:t>
            </a:r>
            <a:r>
              <a:rPr lang="en" sz="1450">
                <a:solidFill>
                  <a:schemeClr val="dk1"/>
                </a:solidFill>
              </a:rPr>
              <a:t>in a </a:t>
            </a:r>
            <a:r>
              <a:rPr lang="en" sz="1450">
                <a:solidFill>
                  <a:schemeClr val="dk1"/>
                </a:solidFill>
              </a:rPr>
              <a:t>forward-facing </a:t>
            </a:r>
            <a:r>
              <a:rPr lang="en" sz="1450">
                <a:solidFill>
                  <a:schemeClr val="dk1"/>
                </a:solidFill>
              </a:rPr>
              <a:t>waterproof enclosure</a:t>
            </a:r>
            <a:r>
              <a:rPr lang="en" sz="1450">
                <a:solidFill>
                  <a:schemeClr val="dk1"/>
                </a:solidFill>
              </a:rPr>
              <a:t> [1]</a:t>
            </a:r>
            <a:endParaRPr sz="1450">
              <a:solidFill>
                <a:schemeClr val="dk1"/>
              </a:solidFill>
            </a:endParaRPr>
          </a:p>
          <a:p>
            <a:pPr indent="0" lvl="0" marL="457200" rtl="0" algn="l">
              <a:spcBef>
                <a:spcPts val="1200"/>
              </a:spcBef>
              <a:spcAft>
                <a:spcPts val="1200"/>
              </a:spcAft>
              <a:buNone/>
            </a:pPr>
            <a:r>
              <a:t/>
            </a:r>
            <a:endParaRPr sz="1100">
              <a:solidFill>
                <a:schemeClr val="dk1"/>
              </a:solidFill>
            </a:endParaRPr>
          </a:p>
        </p:txBody>
      </p:sp>
      <p:pic>
        <p:nvPicPr>
          <p:cNvPr id="118" name="Google Shape;118;p20"/>
          <p:cNvPicPr preferRelativeResize="0"/>
          <p:nvPr/>
        </p:nvPicPr>
        <p:blipFill>
          <a:blip r:embed="rId4">
            <a:alphaModFix/>
          </a:blip>
          <a:stretch>
            <a:fillRect/>
          </a:stretch>
        </p:blipFill>
        <p:spPr>
          <a:xfrm>
            <a:off x="574225" y="2498400"/>
            <a:ext cx="2224276" cy="1668200"/>
          </a:xfrm>
          <a:prstGeom prst="rect">
            <a:avLst/>
          </a:prstGeom>
          <a:noFill/>
          <a:ln>
            <a:noFill/>
          </a:ln>
        </p:spPr>
      </p:pic>
      <p:pic>
        <p:nvPicPr>
          <p:cNvPr id="119" name="Google Shape;119;p20"/>
          <p:cNvPicPr preferRelativeResize="0"/>
          <p:nvPr/>
        </p:nvPicPr>
        <p:blipFill rotWithShape="1">
          <a:blip r:embed="rId5">
            <a:alphaModFix/>
          </a:blip>
          <a:srcRect b="23763" l="0" r="0" t="0"/>
          <a:stretch/>
        </p:blipFill>
        <p:spPr>
          <a:xfrm rot="10800000">
            <a:off x="3208574" y="2383075"/>
            <a:ext cx="1445299" cy="1469148"/>
          </a:xfrm>
          <a:prstGeom prst="rect">
            <a:avLst/>
          </a:prstGeom>
          <a:noFill/>
          <a:ln>
            <a:noFill/>
          </a:ln>
        </p:spPr>
      </p:pic>
      <p:pic>
        <p:nvPicPr>
          <p:cNvPr id="120" name="Google Shape;120;p20"/>
          <p:cNvPicPr preferRelativeResize="0"/>
          <p:nvPr/>
        </p:nvPicPr>
        <p:blipFill rotWithShape="1">
          <a:blip r:embed="rId6">
            <a:alphaModFix/>
          </a:blip>
          <a:srcRect b="18130" l="13481" r="14920" t="12163"/>
          <a:stretch/>
        </p:blipFill>
        <p:spPr>
          <a:xfrm rot="5400000">
            <a:off x="4089849" y="2998660"/>
            <a:ext cx="1396577" cy="1019800"/>
          </a:xfrm>
          <a:prstGeom prst="rect">
            <a:avLst/>
          </a:prstGeom>
          <a:noFill/>
          <a:ln>
            <a:noFill/>
          </a:ln>
        </p:spPr>
      </p:pic>
      <p:pic>
        <p:nvPicPr>
          <p:cNvPr id="121" name="Google Shape;121;p20"/>
          <p:cNvPicPr preferRelativeResize="0"/>
          <p:nvPr/>
        </p:nvPicPr>
        <p:blipFill rotWithShape="1">
          <a:blip r:embed="rId7">
            <a:alphaModFix/>
          </a:blip>
          <a:srcRect b="20312" l="0" r="0" t="22114"/>
          <a:stretch/>
        </p:blipFill>
        <p:spPr>
          <a:xfrm>
            <a:off x="5958988" y="831400"/>
            <a:ext cx="2945027" cy="865901"/>
          </a:xfrm>
          <a:prstGeom prst="rect">
            <a:avLst/>
          </a:prstGeom>
          <a:noFill/>
          <a:ln>
            <a:noFill/>
          </a:ln>
        </p:spPr>
      </p:pic>
      <p:pic>
        <p:nvPicPr>
          <p:cNvPr id="122" name="Google Shape;122;p20"/>
          <p:cNvPicPr preferRelativeResize="0"/>
          <p:nvPr/>
        </p:nvPicPr>
        <p:blipFill>
          <a:blip r:embed="rId8">
            <a:alphaModFix/>
          </a:blip>
          <a:stretch>
            <a:fillRect/>
          </a:stretch>
        </p:blipFill>
        <p:spPr>
          <a:xfrm>
            <a:off x="6857219" y="1597038"/>
            <a:ext cx="1148550" cy="2553450"/>
          </a:xfrm>
          <a:prstGeom prst="rect">
            <a:avLst/>
          </a:prstGeom>
          <a:noFill/>
          <a:ln>
            <a:noFill/>
          </a:ln>
        </p:spPr>
      </p:pic>
      <p:sp>
        <p:nvSpPr>
          <p:cNvPr id="123" name="Google Shape;123;p20"/>
          <p:cNvSpPr txBox="1"/>
          <p:nvPr/>
        </p:nvSpPr>
        <p:spPr>
          <a:xfrm>
            <a:off x="274575" y="4646800"/>
            <a:ext cx="8499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[1] </a:t>
            </a:r>
            <a:r>
              <a:rPr lang="en" sz="800" u="sng">
                <a:solidFill>
                  <a:schemeClr val="hlink"/>
                </a:solidFill>
                <a:hlinkClick r:id="rId9"/>
              </a:rPr>
              <a:t>https://ieeexplore.ieee.org/stamp/stamp.jsp?arnumber=8867236</a:t>
            </a:r>
            <a:r>
              <a:rPr lang="en" sz="800"/>
              <a:t> </a:t>
            </a:r>
            <a:endParaRPr sz="800"/>
          </a:p>
        </p:txBody>
      </p:sp>
      <p:pic>
        <p:nvPicPr>
          <p:cNvPr id="124" name="Google Shape;124;p20"/>
          <p:cNvPicPr preferRelativeResize="0"/>
          <p:nvPr/>
        </p:nvPicPr>
        <p:blipFill rotWithShape="1">
          <a:blip r:embed="rId10">
            <a:alphaModFix/>
          </a:blip>
          <a:srcRect b="0" l="50009" r="0" t="0"/>
          <a:stretch/>
        </p:blipFill>
        <p:spPr>
          <a:xfrm>
            <a:off x="6266750" y="3730450"/>
            <a:ext cx="2329526" cy="1352500"/>
          </a:xfrm>
          <a:prstGeom prst="rect">
            <a:avLst/>
          </a:prstGeom>
          <a:noFill/>
          <a:ln>
            <a:noFill/>
          </a:ln>
        </p:spPr>
      </p:pic>
      <p:sp>
        <p:nvSpPr>
          <p:cNvPr id="125" name="Google Shape;125;p20"/>
          <p:cNvSpPr txBox="1"/>
          <p:nvPr/>
        </p:nvSpPr>
        <p:spPr>
          <a:xfrm>
            <a:off x="555813" y="4166600"/>
            <a:ext cx="2261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IMU</a:t>
            </a:r>
            <a:endParaRPr sz="900"/>
          </a:p>
        </p:txBody>
      </p:sp>
      <p:sp>
        <p:nvSpPr>
          <p:cNvPr id="126" name="Google Shape;126;p20"/>
          <p:cNvSpPr txBox="1"/>
          <p:nvPr/>
        </p:nvSpPr>
        <p:spPr>
          <a:xfrm>
            <a:off x="3214625" y="4206850"/>
            <a:ext cx="2261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GPS</a:t>
            </a:r>
            <a:endParaRPr sz="900"/>
          </a:p>
        </p:txBody>
      </p:sp>
      <p:sp>
        <p:nvSpPr>
          <p:cNvPr id="127" name="Google Shape;127;p20"/>
          <p:cNvSpPr txBox="1"/>
          <p:nvPr/>
        </p:nvSpPr>
        <p:spPr>
          <a:xfrm>
            <a:off x="6300950" y="694625"/>
            <a:ext cx="2261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ZED 2i [1]</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Hardware Architecture</a:t>
            </a:r>
            <a:endParaRPr/>
          </a:p>
        </p:txBody>
      </p:sp>
      <p:pic>
        <p:nvPicPr>
          <p:cNvPr id="133" name="Google Shape;133;p21"/>
          <p:cNvPicPr preferRelativeResize="0"/>
          <p:nvPr/>
        </p:nvPicPr>
        <p:blipFill>
          <a:blip r:embed="rId3">
            <a:alphaModFix/>
          </a:blip>
          <a:stretch>
            <a:fillRect/>
          </a:stretch>
        </p:blipFill>
        <p:spPr>
          <a:xfrm>
            <a:off x="1324425" y="1017725"/>
            <a:ext cx="6495156" cy="382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